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5"/>
  </p:notesMasterIdLst>
  <p:handoutMasterIdLst>
    <p:handoutMasterId r:id="rId36"/>
  </p:handoutMasterIdLst>
  <p:sldIdLst>
    <p:sldId id="256" r:id="rId2"/>
    <p:sldId id="257" r:id="rId3"/>
    <p:sldId id="259" r:id="rId4"/>
    <p:sldId id="258" r:id="rId5"/>
    <p:sldId id="260" r:id="rId6"/>
    <p:sldId id="261" r:id="rId7"/>
    <p:sldId id="268" r:id="rId8"/>
    <p:sldId id="269" r:id="rId9"/>
    <p:sldId id="262" r:id="rId10"/>
    <p:sldId id="270" r:id="rId11"/>
    <p:sldId id="271" r:id="rId12"/>
    <p:sldId id="927" r:id="rId13"/>
    <p:sldId id="929" r:id="rId14"/>
    <p:sldId id="931" r:id="rId15"/>
    <p:sldId id="930" r:id="rId16"/>
    <p:sldId id="921" r:id="rId17"/>
    <p:sldId id="932" r:id="rId18"/>
    <p:sldId id="928" r:id="rId19"/>
    <p:sldId id="933" r:id="rId20"/>
    <p:sldId id="934" r:id="rId21"/>
    <p:sldId id="935" r:id="rId22"/>
    <p:sldId id="936" r:id="rId23"/>
    <p:sldId id="298" r:id="rId24"/>
    <p:sldId id="299" r:id="rId25"/>
    <p:sldId id="300" r:id="rId26"/>
    <p:sldId id="937" r:id="rId27"/>
    <p:sldId id="553" r:id="rId28"/>
    <p:sldId id="552" r:id="rId29"/>
    <p:sldId id="548" r:id="rId30"/>
    <p:sldId id="550" r:id="rId31"/>
    <p:sldId id="549" r:id="rId32"/>
    <p:sldId id="530" r:id="rId33"/>
    <p:sldId id="938"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E865091-E12A-4ACB-ACE6-8E363E2A8F52}" v="171" dt="2019-01-21T08:07:36.70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05" autoAdjust="0"/>
    <p:restoredTop sz="94660"/>
  </p:normalViewPr>
  <p:slideViewPr>
    <p:cSldViewPr snapToGrid="0">
      <p:cViewPr>
        <p:scale>
          <a:sx n="84" d="100"/>
          <a:sy n="84" d="100"/>
        </p:scale>
        <p:origin x="1002" y="504"/>
      </p:cViewPr>
      <p:guideLst/>
    </p:cSldViewPr>
  </p:slideViewPr>
  <p:notesTextViewPr>
    <p:cViewPr>
      <p:scale>
        <a:sx n="1" d="1"/>
        <a:sy n="1" d="1"/>
      </p:scale>
      <p:origin x="0" y="0"/>
    </p:cViewPr>
  </p:notesTextViewPr>
  <p:notesViewPr>
    <p:cSldViewPr snapToGrid="0">
      <p:cViewPr varScale="1">
        <p:scale>
          <a:sx n="78" d="100"/>
          <a:sy n="78" d="100"/>
        </p:scale>
        <p:origin x="2508" y="10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b Azmoun" userId="4e649b41cc892c0b" providerId="LiveId" clId="{DE865091-E12A-4ACB-ACE6-8E363E2A8F52}"/>
    <pc:docChg chg="undo redo custSel addSld delSld modSld sldOrd modMainMaster">
      <pc:chgData name="Bob Azmoun" userId="4e649b41cc892c0b" providerId="LiveId" clId="{DE865091-E12A-4ACB-ACE6-8E363E2A8F52}" dt="2019-01-21T13:45:41.619" v="4586" actId="1076"/>
      <pc:docMkLst>
        <pc:docMk/>
      </pc:docMkLst>
      <pc:sldChg chg="modSp">
        <pc:chgData name="Bob Azmoun" userId="4e649b41cc892c0b" providerId="LiveId" clId="{DE865091-E12A-4ACB-ACE6-8E363E2A8F52}" dt="2019-01-21T08:07:36.709" v="4581" actId="207"/>
        <pc:sldMkLst>
          <pc:docMk/>
          <pc:sldMk cId="1876380326" sldId="256"/>
        </pc:sldMkLst>
        <pc:spChg chg="mod">
          <ac:chgData name="Bob Azmoun" userId="4e649b41cc892c0b" providerId="LiveId" clId="{DE865091-E12A-4ACB-ACE6-8E363E2A8F52}" dt="2019-01-20T23:02:11.535" v="22" actId="1076"/>
          <ac:spMkLst>
            <pc:docMk/>
            <pc:sldMk cId="1876380326" sldId="256"/>
            <ac:spMk id="2" creationId="{8C93969E-E9E1-4FCC-AD84-CFE70D60880B}"/>
          </ac:spMkLst>
        </pc:spChg>
        <pc:spChg chg="mod">
          <ac:chgData name="Bob Azmoun" userId="4e649b41cc892c0b" providerId="LiveId" clId="{DE865091-E12A-4ACB-ACE6-8E363E2A8F52}" dt="2019-01-21T08:07:36.709" v="4581" actId="207"/>
          <ac:spMkLst>
            <pc:docMk/>
            <pc:sldMk cId="1876380326" sldId="256"/>
            <ac:spMk id="3" creationId="{1BF275D7-4188-4A76-81CF-A96433DE27A6}"/>
          </ac:spMkLst>
        </pc:spChg>
      </pc:sldChg>
      <pc:sldChg chg="addSp delSp modSp">
        <pc:chgData name="Bob Azmoun" userId="4e649b41cc892c0b" providerId="LiveId" clId="{DE865091-E12A-4ACB-ACE6-8E363E2A8F52}" dt="2019-01-21T13:45:34.603" v="4585" actId="1076"/>
        <pc:sldMkLst>
          <pc:docMk/>
          <pc:sldMk cId="286817021" sldId="257"/>
        </pc:sldMkLst>
        <pc:spChg chg="mod">
          <ac:chgData name="Bob Azmoun" userId="4e649b41cc892c0b" providerId="LiveId" clId="{DE865091-E12A-4ACB-ACE6-8E363E2A8F52}" dt="2019-01-21T06:58:50.746" v="3732" actId="14100"/>
          <ac:spMkLst>
            <pc:docMk/>
            <pc:sldMk cId="286817021" sldId="257"/>
            <ac:spMk id="4" creationId="{396742B3-874A-4F47-89F2-12E0DFB237C4}"/>
          </ac:spMkLst>
        </pc:spChg>
        <pc:spChg chg="add del mod">
          <ac:chgData name="Bob Azmoun" userId="4e649b41cc892c0b" providerId="LiveId" clId="{DE865091-E12A-4ACB-ACE6-8E363E2A8F52}" dt="2019-01-20T23:35:21.358" v="292" actId="478"/>
          <ac:spMkLst>
            <pc:docMk/>
            <pc:sldMk cId="286817021" sldId="257"/>
            <ac:spMk id="5" creationId="{362751DD-A2CA-413C-B4D2-EDE9E6F6AF67}"/>
          </ac:spMkLst>
        </pc:spChg>
        <pc:spChg chg="add mod">
          <ac:chgData name="Bob Azmoun" userId="4e649b41cc892c0b" providerId="LiveId" clId="{DE865091-E12A-4ACB-ACE6-8E363E2A8F52}" dt="2019-01-21T13:45:34.603" v="4585" actId="1076"/>
          <ac:spMkLst>
            <pc:docMk/>
            <pc:sldMk cId="286817021" sldId="257"/>
            <ac:spMk id="6" creationId="{D361A233-0135-4AAA-BB70-A190B40DCB8A}"/>
          </ac:spMkLst>
        </pc:spChg>
        <pc:spChg chg="add mod">
          <ac:chgData name="Bob Azmoun" userId="4e649b41cc892c0b" providerId="LiveId" clId="{DE865091-E12A-4ACB-ACE6-8E363E2A8F52}" dt="2019-01-21T13:45:17.243" v="4582" actId="1076"/>
          <ac:spMkLst>
            <pc:docMk/>
            <pc:sldMk cId="286817021" sldId="257"/>
            <ac:spMk id="7" creationId="{38C0F9D3-6E60-4509-889E-6A64D2F598E3}"/>
          </ac:spMkLst>
        </pc:spChg>
      </pc:sldChg>
      <pc:sldChg chg="addSp delSp modSp add">
        <pc:chgData name="Bob Azmoun" userId="4e649b41cc892c0b" providerId="LiveId" clId="{DE865091-E12A-4ACB-ACE6-8E363E2A8F52}" dt="2019-01-21T06:07:51.505" v="2001" actId="2711"/>
        <pc:sldMkLst>
          <pc:docMk/>
          <pc:sldMk cId="3029287771" sldId="258"/>
        </pc:sldMkLst>
        <pc:spChg chg="mod">
          <ac:chgData name="Bob Azmoun" userId="4e649b41cc892c0b" providerId="LiveId" clId="{DE865091-E12A-4ACB-ACE6-8E363E2A8F52}" dt="2019-01-21T05:48:07.619" v="1164" actId="207"/>
          <ac:spMkLst>
            <pc:docMk/>
            <pc:sldMk cId="3029287771" sldId="258"/>
            <ac:spMk id="2" creationId="{B901C5BA-4AFE-40C3-8324-E66450D5DF04}"/>
          </ac:spMkLst>
        </pc:spChg>
        <pc:spChg chg="add mod">
          <ac:chgData name="Bob Azmoun" userId="4e649b41cc892c0b" providerId="LiveId" clId="{DE865091-E12A-4ACB-ACE6-8E363E2A8F52}" dt="2019-01-21T06:07:51.505" v="2001" actId="2711"/>
          <ac:spMkLst>
            <pc:docMk/>
            <pc:sldMk cId="3029287771" sldId="258"/>
            <ac:spMk id="5" creationId="{9316F3BD-3C8B-4148-AFED-98B2737DF8DF}"/>
          </ac:spMkLst>
        </pc:spChg>
        <pc:spChg chg="add mod">
          <ac:chgData name="Bob Azmoun" userId="4e649b41cc892c0b" providerId="LiveId" clId="{DE865091-E12A-4ACB-ACE6-8E363E2A8F52}" dt="2019-01-21T06:05:19.849" v="1852" actId="1076"/>
          <ac:spMkLst>
            <pc:docMk/>
            <pc:sldMk cId="3029287771" sldId="258"/>
            <ac:spMk id="15" creationId="{F6766C87-FD6A-4E42-AFF0-7980C1EC87A0}"/>
          </ac:spMkLst>
        </pc:spChg>
        <pc:spChg chg="add mod">
          <ac:chgData name="Bob Azmoun" userId="4e649b41cc892c0b" providerId="LiveId" clId="{DE865091-E12A-4ACB-ACE6-8E363E2A8F52}" dt="2019-01-21T06:05:41.107" v="1865" actId="1076"/>
          <ac:spMkLst>
            <pc:docMk/>
            <pc:sldMk cId="3029287771" sldId="258"/>
            <ac:spMk id="16" creationId="{3806DA68-6830-4EC7-BD1A-E58C6FE90D37}"/>
          </ac:spMkLst>
        </pc:spChg>
        <pc:picChg chg="add mod modCrop">
          <ac:chgData name="Bob Azmoun" userId="4e649b41cc892c0b" providerId="LiveId" clId="{DE865091-E12A-4ACB-ACE6-8E363E2A8F52}" dt="2019-01-21T06:04:26.829" v="1834" actId="1076"/>
          <ac:picMkLst>
            <pc:docMk/>
            <pc:sldMk cId="3029287771" sldId="258"/>
            <ac:picMk id="3" creationId="{34F93630-3D31-4AF1-A724-E93D30ABC1E7}"/>
          </ac:picMkLst>
        </pc:picChg>
        <pc:picChg chg="add del mod">
          <ac:chgData name="Bob Azmoun" userId="4e649b41cc892c0b" providerId="LiveId" clId="{DE865091-E12A-4ACB-ACE6-8E363E2A8F52}" dt="2019-01-21T05:38:45.360" v="579"/>
          <ac:picMkLst>
            <pc:docMk/>
            <pc:sldMk cId="3029287771" sldId="258"/>
            <ac:picMk id="4" creationId="{711113E2-F829-4CEA-9A0E-64D6F2EB5C71}"/>
          </ac:picMkLst>
        </pc:picChg>
        <pc:picChg chg="add del">
          <ac:chgData name="Bob Azmoun" userId="4e649b41cc892c0b" providerId="LiveId" clId="{DE865091-E12A-4ACB-ACE6-8E363E2A8F52}" dt="2019-01-21T06:02:43.120" v="1811" actId="478"/>
          <ac:picMkLst>
            <pc:docMk/>
            <pc:sldMk cId="3029287771" sldId="258"/>
            <ac:picMk id="6" creationId="{07D85F28-B9FA-45AC-8130-14FF9B4E604F}"/>
          </ac:picMkLst>
        </pc:picChg>
        <pc:picChg chg="add mod modCrop">
          <ac:chgData name="Bob Azmoun" userId="4e649b41cc892c0b" providerId="LiveId" clId="{DE865091-E12A-4ACB-ACE6-8E363E2A8F52}" dt="2019-01-21T06:04:33.239" v="1836" actId="1076"/>
          <ac:picMkLst>
            <pc:docMk/>
            <pc:sldMk cId="3029287771" sldId="258"/>
            <ac:picMk id="7" creationId="{A3460A3A-BA08-4E03-920E-10548712DDA7}"/>
          </ac:picMkLst>
        </pc:picChg>
        <pc:picChg chg="add mod modCrop">
          <ac:chgData name="Bob Azmoun" userId="4e649b41cc892c0b" providerId="LiveId" clId="{DE865091-E12A-4ACB-ACE6-8E363E2A8F52}" dt="2019-01-21T06:04:30.359" v="1835" actId="1076"/>
          <ac:picMkLst>
            <pc:docMk/>
            <pc:sldMk cId="3029287771" sldId="258"/>
            <ac:picMk id="8" creationId="{CFD83FB4-93ED-49C7-AAEC-62EFDE692426}"/>
          </ac:picMkLst>
        </pc:picChg>
        <pc:cxnChg chg="add mod">
          <ac:chgData name="Bob Azmoun" userId="4e649b41cc892c0b" providerId="LiveId" clId="{DE865091-E12A-4ACB-ACE6-8E363E2A8F52}" dt="2019-01-21T06:04:52.237" v="1841" actId="14100"/>
          <ac:cxnSpMkLst>
            <pc:docMk/>
            <pc:sldMk cId="3029287771" sldId="258"/>
            <ac:cxnSpMk id="10" creationId="{3BFA4294-FA67-41AC-A287-94A792D3E614}"/>
          </ac:cxnSpMkLst>
        </pc:cxnChg>
        <pc:cxnChg chg="add mod">
          <ac:chgData name="Bob Azmoun" userId="4e649b41cc892c0b" providerId="LiveId" clId="{DE865091-E12A-4ACB-ACE6-8E363E2A8F52}" dt="2019-01-21T06:04:49.134" v="1840" actId="14100"/>
          <ac:cxnSpMkLst>
            <pc:docMk/>
            <pc:sldMk cId="3029287771" sldId="258"/>
            <ac:cxnSpMk id="11" creationId="{A01DC40B-74F0-43B2-B6B2-8C054D87A772}"/>
          </ac:cxnSpMkLst>
        </pc:cxnChg>
      </pc:sldChg>
      <pc:sldChg chg="addSp modSp add">
        <pc:chgData name="Bob Azmoun" userId="4e649b41cc892c0b" providerId="LiveId" clId="{DE865091-E12A-4ACB-ACE6-8E363E2A8F52}" dt="2019-01-21T13:45:41.619" v="4586" actId="1076"/>
        <pc:sldMkLst>
          <pc:docMk/>
          <pc:sldMk cId="2454982192" sldId="259"/>
        </pc:sldMkLst>
        <pc:spChg chg="mod">
          <ac:chgData name="Bob Azmoun" userId="4e649b41cc892c0b" providerId="LiveId" clId="{DE865091-E12A-4ACB-ACE6-8E363E2A8F52}" dt="2019-01-21T05:28:15.389" v="514"/>
          <ac:spMkLst>
            <pc:docMk/>
            <pc:sldMk cId="2454982192" sldId="259"/>
            <ac:spMk id="2" creationId="{D71F298F-26C5-45EC-90D7-20D6C6A6B325}"/>
          </ac:spMkLst>
        </pc:spChg>
        <pc:spChg chg="add mod">
          <ac:chgData name="Bob Azmoun" userId="4e649b41cc892c0b" providerId="LiveId" clId="{DE865091-E12A-4ACB-ACE6-8E363E2A8F52}" dt="2019-01-21T13:45:41.619" v="4586" actId="1076"/>
          <ac:spMkLst>
            <pc:docMk/>
            <pc:sldMk cId="2454982192" sldId="259"/>
            <ac:spMk id="3" creationId="{907FF52C-D4B0-4EAD-8E15-D726552778AD}"/>
          </ac:spMkLst>
        </pc:spChg>
      </pc:sldChg>
      <pc:sldChg chg="addSp modSp add ord">
        <pc:chgData name="Bob Azmoun" userId="4e649b41cc892c0b" providerId="LiveId" clId="{DE865091-E12A-4ACB-ACE6-8E363E2A8F52}" dt="2019-01-21T05:55:23.452" v="1729" actId="207"/>
        <pc:sldMkLst>
          <pc:docMk/>
          <pc:sldMk cId="3809220746" sldId="260"/>
        </pc:sldMkLst>
        <pc:spChg chg="mod">
          <ac:chgData name="Bob Azmoun" userId="4e649b41cc892c0b" providerId="LiveId" clId="{DE865091-E12A-4ACB-ACE6-8E363E2A8F52}" dt="2019-01-21T05:48:29.403" v="1187" actId="20577"/>
          <ac:spMkLst>
            <pc:docMk/>
            <pc:sldMk cId="3809220746" sldId="260"/>
            <ac:spMk id="2" creationId="{1A1B2A27-B2E2-4395-B2D0-08950B761D4F}"/>
          </ac:spMkLst>
        </pc:spChg>
        <pc:spChg chg="add mod">
          <ac:chgData name="Bob Azmoun" userId="4e649b41cc892c0b" providerId="LiveId" clId="{DE865091-E12A-4ACB-ACE6-8E363E2A8F52}" dt="2019-01-21T05:54:58.049" v="1682" actId="14100"/>
          <ac:spMkLst>
            <pc:docMk/>
            <pc:sldMk cId="3809220746" sldId="260"/>
            <ac:spMk id="5" creationId="{407C1141-23DC-4DF1-86DA-45CD6E38C886}"/>
          </ac:spMkLst>
        </pc:spChg>
        <pc:spChg chg="add mod">
          <ac:chgData name="Bob Azmoun" userId="4e649b41cc892c0b" providerId="LiveId" clId="{DE865091-E12A-4ACB-ACE6-8E363E2A8F52}" dt="2019-01-21T05:50:52.107" v="1407" actId="207"/>
          <ac:spMkLst>
            <pc:docMk/>
            <pc:sldMk cId="3809220746" sldId="260"/>
            <ac:spMk id="6" creationId="{34B64D43-23E1-4080-8213-AC423F12A84E}"/>
          </ac:spMkLst>
        </pc:spChg>
        <pc:spChg chg="add mod">
          <ac:chgData name="Bob Azmoun" userId="4e649b41cc892c0b" providerId="LiveId" clId="{DE865091-E12A-4ACB-ACE6-8E363E2A8F52}" dt="2019-01-21T05:55:23.452" v="1729" actId="207"/>
          <ac:spMkLst>
            <pc:docMk/>
            <pc:sldMk cId="3809220746" sldId="260"/>
            <ac:spMk id="7" creationId="{6A054E60-C317-42B8-977D-B7EE9EA1CB5D}"/>
          </ac:spMkLst>
        </pc:spChg>
        <pc:picChg chg="add mod">
          <ac:chgData name="Bob Azmoun" userId="4e649b41cc892c0b" providerId="LiveId" clId="{DE865091-E12A-4ACB-ACE6-8E363E2A8F52}" dt="2019-01-21T05:54:50.051" v="1680" actId="1076"/>
          <ac:picMkLst>
            <pc:docMk/>
            <pc:sldMk cId="3809220746" sldId="260"/>
            <ac:picMk id="3" creationId="{F854677E-AD1C-4A33-892A-50B3A25DEF95}"/>
          </ac:picMkLst>
        </pc:picChg>
        <pc:picChg chg="add mod">
          <ac:chgData name="Bob Azmoun" userId="4e649b41cc892c0b" providerId="LiveId" clId="{DE865091-E12A-4ACB-ACE6-8E363E2A8F52}" dt="2019-01-21T05:39:37.212" v="591" actId="1076"/>
          <ac:picMkLst>
            <pc:docMk/>
            <pc:sldMk cId="3809220746" sldId="260"/>
            <ac:picMk id="4" creationId="{9C095C23-49EA-478B-BE0D-15A382FECF1B}"/>
          </ac:picMkLst>
        </pc:picChg>
      </pc:sldChg>
      <pc:sldChg chg="addSp delSp modSp add">
        <pc:chgData name="Bob Azmoun" userId="4e649b41cc892c0b" providerId="LiveId" clId="{DE865091-E12A-4ACB-ACE6-8E363E2A8F52}" dt="2019-01-21T07:21:23.546" v="3985" actId="1076"/>
        <pc:sldMkLst>
          <pc:docMk/>
          <pc:sldMk cId="130223994" sldId="261"/>
        </pc:sldMkLst>
        <pc:spChg chg="mod">
          <ac:chgData name="Bob Azmoun" userId="4e649b41cc892c0b" providerId="LiveId" clId="{DE865091-E12A-4ACB-ACE6-8E363E2A8F52}" dt="2019-01-21T06:59:13.972" v="3738" actId="14100"/>
          <ac:spMkLst>
            <pc:docMk/>
            <pc:sldMk cId="130223994" sldId="261"/>
            <ac:spMk id="2" creationId="{3877264A-E0CA-499A-9E2F-269037F7836B}"/>
          </ac:spMkLst>
        </pc:spChg>
        <pc:spChg chg="add mod">
          <ac:chgData name="Bob Azmoun" userId="4e649b41cc892c0b" providerId="LiveId" clId="{DE865091-E12A-4ACB-ACE6-8E363E2A8F52}" dt="2019-01-21T07:21:23.546" v="3985" actId="1076"/>
          <ac:spMkLst>
            <pc:docMk/>
            <pc:sldMk cId="130223994" sldId="261"/>
            <ac:spMk id="5" creationId="{6AD288CA-443C-4901-97A4-7A36AF3599CD}"/>
          </ac:spMkLst>
        </pc:spChg>
        <pc:spChg chg="add del mod">
          <ac:chgData name="Bob Azmoun" userId="4e649b41cc892c0b" providerId="LiveId" clId="{DE865091-E12A-4ACB-ACE6-8E363E2A8F52}" dt="2019-01-21T06:18:03.542" v="2453" actId="478"/>
          <ac:spMkLst>
            <pc:docMk/>
            <pc:sldMk cId="130223994" sldId="261"/>
            <ac:spMk id="6" creationId="{3BABE179-4111-4CD4-B637-D6410899807D}"/>
          </ac:spMkLst>
        </pc:spChg>
        <pc:spChg chg="add mod">
          <ac:chgData name="Bob Azmoun" userId="4e649b41cc892c0b" providerId="LiveId" clId="{DE865091-E12A-4ACB-ACE6-8E363E2A8F52}" dt="2019-01-21T06:19:07.769" v="2485" actId="1076"/>
          <ac:spMkLst>
            <pc:docMk/>
            <pc:sldMk cId="130223994" sldId="261"/>
            <ac:spMk id="7" creationId="{F836CA5B-88AD-4AD1-BDF3-0DFF776D1902}"/>
          </ac:spMkLst>
        </pc:spChg>
        <pc:spChg chg="add mod">
          <ac:chgData name="Bob Azmoun" userId="4e649b41cc892c0b" providerId="LiveId" clId="{DE865091-E12A-4ACB-ACE6-8E363E2A8F52}" dt="2019-01-21T06:19:32.139" v="2494" actId="14100"/>
          <ac:spMkLst>
            <pc:docMk/>
            <pc:sldMk cId="130223994" sldId="261"/>
            <ac:spMk id="8" creationId="{E336B97D-ACF2-450F-BD0D-60D6A7A9B3CF}"/>
          </ac:spMkLst>
        </pc:spChg>
        <pc:picChg chg="add mod">
          <ac:chgData name="Bob Azmoun" userId="4e649b41cc892c0b" providerId="LiveId" clId="{DE865091-E12A-4ACB-ACE6-8E363E2A8F52}" dt="2019-01-21T06:17:21.349" v="2433" actId="1076"/>
          <ac:picMkLst>
            <pc:docMk/>
            <pc:sldMk cId="130223994" sldId="261"/>
            <ac:picMk id="3" creationId="{BE67B546-7323-4286-9C71-9D0E06072AB4}"/>
          </ac:picMkLst>
        </pc:picChg>
        <pc:picChg chg="add mod">
          <ac:chgData name="Bob Azmoun" userId="4e649b41cc892c0b" providerId="LiveId" clId="{DE865091-E12A-4ACB-ACE6-8E363E2A8F52}" dt="2019-01-21T06:13:31.790" v="2377" actId="1076"/>
          <ac:picMkLst>
            <pc:docMk/>
            <pc:sldMk cId="130223994" sldId="261"/>
            <ac:picMk id="4" creationId="{34390352-B4AB-4731-A929-9CE2E3D55A6B}"/>
          </ac:picMkLst>
        </pc:picChg>
      </pc:sldChg>
      <pc:sldChg chg="addSp delSp modSp add">
        <pc:chgData name="Bob Azmoun" userId="4e649b41cc892c0b" providerId="LiveId" clId="{DE865091-E12A-4ACB-ACE6-8E363E2A8F52}" dt="2019-01-21T06:43:32.189" v="3654" actId="1076"/>
        <pc:sldMkLst>
          <pc:docMk/>
          <pc:sldMk cId="146613024" sldId="262"/>
        </pc:sldMkLst>
        <pc:spChg chg="mod">
          <ac:chgData name="Bob Azmoun" userId="4e649b41cc892c0b" providerId="LiveId" clId="{DE865091-E12A-4ACB-ACE6-8E363E2A8F52}" dt="2019-01-21T06:30:27.012" v="2672" actId="20577"/>
          <ac:spMkLst>
            <pc:docMk/>
            <pc:sldMk cId="146613024" sldId="262"/>
            <ac:spMk id="2" creationId="{F141F691-486B-4ADE-B53E-956FBE2D54EA}"/>
          </ac:spMkLst>
        </pc:spChg>
        <pc:spChg chg="add mod">
          <ac:chgData name="Bob Azmoun" userId="4e649b41cc892c0b" providerId="LiveId" clId="{DE865091-E12A-4ACB-ACE6-8E363E2A8F52}" dt="2019-01-21T06:41:53.841" v="3591" actId="113"/>
          <ac:spMkLst>
            <pc:docMk/>
            <pc:sldMk cId="146613024" sldId="262"/>
            <ac:spMk id="6" creationId="{0E7C592E-7816-40B4-8D66-CCA7EB72DBF0}"/>
          </ac:spMkLst>
        </pc:spChg>
        <pc:spChg chg="add mod">
          <ac:chgData name="Bob Azmoun" userId="4e649b41cc892c0b" providerId="LiveId" clId="{DE865091-E12A-4ACB-ACE6-8E363E2A8F52}" dt="2019-01-21T06:43:32.189" v="3654" actId="1076"/>
          <ac:spMkLst>
            <pc:docMk/>
            <pc:sldMk cId="146613024" sldId="262"/>
            <ac:spMk id="7" creationId="{BB681F40-D643-4111-B438-C937D3440FE1}"/>
          </ac:spMkLst>
        </pc:spChg>
        <pc:picChg chg="add mod">
          <ac:chgData name="Bob Azmoun" userId="4e649b41cc892c0b" providerId="LiveId" clId="{DE865091-E12A-4ACB-ACE6-8E363E2A8F52}" dt="2019-01-21T06:33:24.804" v="2859" actId="1076"/>
          <ac:picMkLst>
            <pc:docMk/>
            <pc:sldMk cId="146613024" sldId="262"/>
            <ac:picMk id="3" creationId="{3DFDFF54-ABAA-4D9A-91FA-7F734880FED1}"/>
          </ac:picMkLst>
        </pc:picChg>
        <pc:picChg chg="add mod">
          <ac:chgData name="Bob Azmoun" userId="4e649b41cc892c0b" providerId="LiveId" clId="{DE865091-E12A-4ACB-ACE6-8E363E2A8F52}" dt="2019-01-21T06:33:28.405" v="2860" actId="1076"/>
          <ac:picMkLst>
            <pc:docMk/>
            <pc:sldMk cId="146613024" sldId="262"/>
            <ac:picMk id="4" creationId="{1F609EBB-5CAC-4CA5-8BA0-9C960499C900}"/>
          </ac:picMkLst>
        </pc:picChg>
        <pc:picChg chg="add del">
          <ac:chgData name="Bob Azmoun" userId="4e649b41cc892c0b" providerId="LiveId" clId="{DE865091-E12A-4ACB-ACE6-8E363E2A8F52}" dt="2019-01-21T06:30:05.434" v="2653"/>
          <ac:picMkLst>
            <pc:docMk/>
            <pc:sldMk cId="146613024" sldId="262"/>
            <ac:picMk id="5" creationId="{62564312-AC5E-4B2A-BD8A-5801E3D458E4}"/>
          </ac:picMkLst>
        </pc:picChg>
      </pc:sldChg>
      <pc:sldChg chg="modSp add">
        <pc:chgData name="Bob Azmoun" userId="4e649b41cc892c0b" providerId="LiveId" clId="{DE865091-E12A-4ACB-ACE6-8E363E2A8F52}" dt="2019-01-21T07:59:27.669" v="4546" actId="1036"/>
        <pc:sldMkLst>
          <pc:docMk/>
          <pc:sldMk cId="3372031849" sldId="268"/>
        </pc:sldMkLst>
        <pc:spChg chg="mod">
          <ac:chgData name="Bob Azmoun" userId="4e649b41cc892c0b" providerId="LiveId" clId="{DE865091-E12A-4ACB-ACE6-8E363E2A8F52}" dt="2019-01-21T06:59:34.867" v="3756" actId="14100"/>
          <ac:spMkLst>
            <pc:docMk/>
            <pc:sldMk cId="3372031849" sldId="268"/>
            <ac:spMk id="2" creationId="{00000000-0000-0000-0000-000000000000}"/>
          </ac:spMkLst>
        </pc:spChg>
        <pc:spChg chg="mod">
          <ac:chgData name="Bob Azmoun" userId="4e649b41cc892c0b" providerId="LiveId" clId="{DE865091-E12A-4ACB-ACE6-8E363E2A8F52}" dt="2019-01-21T07:59:27.669" v="4546" actId="1036"/>
          <ac:spMkLst>
            <pc:docMk/>
            <pc:sldMk cId="3372031849" sldId="268"/>
            <ac:spMk id="5" creationId="{00000000-0000-0000-0000-000000000000}"/>
          </ac:spMkLst>
        </pc:spChg>
      </pc:sldChg>
      <pc:sldChg chg="modSp add">
        <pc:chgData name="Bob Azmoun" userId="4e649b41cc892c0b" providerId="LiveId" clId="{DE865091-E12A-4ACB-ACE6-8E363E2A8F52}" dt="2019-01-21T07:59:40.524" v="4547" actId="1036"/>
        <pc:sldMkLst>
          <pc:docMk/>
          <pc:sldMk cId="1376836766" sldId="269"/>
        </pc:sldMkLst>
        <pc:spChg chg="mod">
          <ac:chgData name="Bob Azmoun" userId="4e649b41cc892c0b" providerId="LiveId" clId="{DE865091-E12A-4ACB-ACE6-8E363E2A8F52}" dt="2019-01-21T06:59:47.738" v="3759" actId="14100"/>
          <ac:spMkLst>
            <pc:docMk/>
            <pc:sldMk cId="1376836766" sldId="269"/>
            <ac:spMk id="2" creationId="{00000000-0000-0000-0000-000000000000}"/>
          </ac:spMkLst>
        </pc:spChg>
        <pc:spChg chg="mod">
          <ac:chgData name="Bob Azmoun" userId="4e649b41cc892c0b" providerId="LiveId" clId="{DE865091-E12A-4ACB-ACE6-8E363E2A8F52}" dt="2019-01-21T07:59:40.524" v="4547" actId="1036"/>
          <ac:spMkLst>
            <pc:docMk/>
            <pc:sldMk cId="1376836766" sldId="269"/>
            <ac:spMk id="5" creationId="{00000000-0000-0000-0000-000000000000}"/>
          </ac:spMkLst>
        </pc:spChg>
        <pc:spChg chg="mod">
          <ac:chgData name="Bob Azmoun" userId="4e649b41cc892c0b" providerId="LiveId" clId="{DE865091-E12A-4ACB-ACE6-8E363E2A8F52}" dt="2019-01-21T07:57:58.669" v="4537" actId="1035"/>
          <ac:spMkLst>
            <pc:docMk/>
            <pc:sldMk cId="1376836766" sldId="269"/>
            <ac:spMk id="20" creationId="{00000000-0000-0000-0000-000000000000}"/>
          </ac:spMkLst>
        </pc:spChg>
      </pc:sldChg>
      <pc:sldChg chg="addSp modSp add">
        <pc:chgData name="Bob Azmoun" userId="4e649b41cc892c0b" providerId="LiveId" clId="{DE865091-E12A-4ACB-ACE6-8E363E2A8F52}" dt="2019-01-21T07:26:47.458" v="4031" actId="207"/>
        <pc:sldMkLst>
          <pc:docMk/>
          <pc:sldMk cId="1415200191" sldId="270"/>
        </pc:sldMkLst>
        <pc:spChg chg="mod">
          <ac:chgData name="Bob Azmoun" userId="4e649b41cc892c0b" providerId="LiveId" clId="{DE865091-E12A-4ACB-ACE6-8E363E2A8F52}" dt="2019-01-21T07:26:47.458" v="4031" actId="207"/>
          <ac:spMkLst>
            <pc:docMk/>
            <pc:sldMk cId="1415200191" sldId="270"/>
            <ac:spMk id="2" creationId="{B97B51AB-DFF4-4A38-A320-8E8473D408B4}"/>
          </ac:spMkLst>
        </pc:spChg>
        <pc:spChg chg="add mod">
          <ac:chgData name="Bob Azmoun" userId="4e649b41cc892c0b" providerId="LiveId" clId="{DE865091-E12A-4ACB-ACE6-8E363E2A8F52}" dt="2019-01-21T06:51:19.843" v="3701" actId="1076"/>
          <ac:spMkLst>
            <pc:docMk/>
            <pc:sldMk cId="1415200191" sldId="270"/>
            <ac:spMk id="3" creationId="{5067DF48-D595-4C6E-A790-D09981BE17BC}"/>
          </ac:spMkLst>
        </pc:spChg>
      </pc:sldChg>
      <pc:sldChg chg="modSp add">
        <pc:chgData name="Bob Azmoun" userId="4e649b41cc892c0b" providerId="LiveId" clId="{DE865091-E12A-4ACB-ACE6-8E363E2A8F52}" dt="2019-01-21T06:52:09.792" v="3709" actId="20577"/>
        <pc:sldMkLst>
          <pc:docMk/>
          <pc:sldMk cId="12746053" sldId="271"/>
        </pc:sldMkLst>
        <pc:spChg chg="mod">
          <ac:chgData name="Bob Azmoun" userId="4e649b41cc892c0b" providerId="LiveId" clId="{DE865091-E12A-4ACB-ACE6-8E363E2A8F52}" dt="2019-01-21T06:52:09.792" v="3709" actId="20577"/>
          <ac:spMkLst>
            <pc:docMk/>
            <pc:sldMk cId="12746053" sldId="271"/>
            <ac:spMk id="2" creationId="{57E98E46-691E-4B72-817C-67870D8FB792}"/>
          </ac:spMkLst>
        </pc:spChg>
      </pc:sldChg>
      <pc:sldChg chg="modSp add del">
        <pc:chgData name="Bob Azmoun" userId="4e649b41cc892c0b" providerId="LiveId" clId="{DE865091-E12A-4ACB-ACE6-8E363E2A8F52}" dt="2019-01-21T07:21:33.797" v="3986" actId="2696"/>
        <pc:sldMkLst>
          <pc:docMk/>
          <pc:sldMk cId="3450008364" sldId="272"/>
        </pc:sldMkLst>
        <pc:spChg chg="mod">
          <ac:chgData name="Bob Azmoun" userId="4e649b41cc892c0b" providerId="LiveId" clId="{DE865091-E12A-4ACB-ACE6-8E363E2A8F52}" dt="2019-01-21T06:52:24.240" v="3718" actId="20577"/>
          <ac:spMkLst>
            <pc:docMk/>
            <pc:sldMk cId="3450008364" sldId="272"/>
            <ac:spMk id="2" creationId="{F5C962E1-4524-433F-9418-BD4CF987AEA5}"/>
          </ac:spMkLst>
        </pc:spChg>
      </pc:sldChg>
      <pc:sldChg chg="addSp delSp modSp add modTransition">
        <pc:chgData name="Bob Azmoun" userId="4e649b41cc892c0b" providerId="LiveId" clId="{DE865091-E12A-4ACB-ACE6-8E363E2A8F52}" dt="2019-01-21T08:04:29.507" v="4574" actId="478"/>
        <pc:sldMkLst>
          <pc:docMk/>
          <pc:sldMk cId="1824696224" sldId="298"/>
        </pc:sldMkLst>
        <pc:spChg chg="mod">
          <ac:chgData name="Bob Azmoun" userId="4e649b41cc892c0b" providerId="LiveId" clId="{DE865091-E12A-4ACB-ACE6-8E363E2A8F52}" dt="2019-01-21T08:03:35.843" v="4569" actId="1035"/>
          <ac:spMkLst>
            <pc:docMk/>
            <pc:sldMk cId="1824696224" sldId="298"/>
            <ac:spMk id="3" creationId="{37D1FD65-22F6-438D-A0C4-E1FC423E1BDD}"/>
          </ac:spMkLst>
        </pc:spChg>
        <pc:spChg chg="add del mod">
          <ac:chgData name="Bob Azmoun" userId="4e649b41cc892c0b" providerId="LiveId" clId="{DE865091-E12A-4ACB-ACE6-8E363E2A8F52}" dt="2019-01-21T08:04:29.507" v="4574" actId="478"/>
          <ac:spMkLst>
            <pc:docMk/>
            <pc:sldMk cId="1824696224" sldId="298"/>
            <ac:spMk id="4" creationId="{BBB3D751-60A7-4697-85CE-262BF08DFF69}"/>
          </ac:spMkLst>
        </pc:spChg>
        <pc:spChg chg="add mod">
          <ac:chgData name="Bob Azmoun" userId="4e649b41cc892c0b" providerId="LiveId" clId="{DE865091-E12A-4ACB-ACE6-8E363E2A8F52}" dt="2019-01-21T07:33:56.547" v="4205" actId="20577"/>
          <ac:spMkLst>
            <pc:docMk/>
            <pc:sldMk cId="1824696224" sldId="298"/>
            <ac:spMk id="13" creationId="{EC61B237-66CE-47D0-B52B-37A7C5E7BB85}"/>
          </ac:spMkLst>
        </pc:spChg>
        <pc:spChg chg="add del">
          <ac:chgData name="Bob Azmoun" userId="4e649b41cc892c0b" providerId="LiveId" clId="{DE865091-E12A-4ACB-ACE6-8E363E2A8F52}" dt="2019-01-21T07:34:10.805" v="4208"/>
          <ac:spMkLst>
            <pc:docMk/>
            <pc:sldMk cId="1824696224" sldId="298"/>
            <ac:spMk id="15" creationId="{649E1C2A-43CF-4A82-A71E-D18884D6A50B}"/>
          </ac:spMkLst>
        </pc:spChg>
        <pc:spChg chg="del">
          <ac:chgData name="Bob Azmoun" userId="4e649b41cc892c0b" providerId="LiveId" clId="{DE865091-E12A-4ACB-ACE6-8E363E2A8F52}" dt="2019-01-21T07:33:20.624" v="4196" actId="478"/>
          <ac:spMkLst>
            <pc:docMk/>
            <pc:sldMk cId="1824696224" sldId="298"/>
            <ac:spMk id="45" creationId="{00000000-0000-0000-0000-000000000000}"/>
          </ac:spMkLst>
        </pc:spChg>
        <pc:spChg chg="del">
          <ac:chgData name="Bob Azmoun" userId="4e649b41cc892c0b" providerId="LiveId" clId="{DE865091-E12A-4ACB-ACE6-8E363E2A8F52}" dt="2019-01-21T07:33:23.193" v="4197" actId="478"/>
          <ac:spMkLst>
            <pc:docMk/>
            <pc:sldMk cId="1824696224" sldId="298"/>
            <ac:spMk id="46" creationId="{00000000-0000-0000-0000-000000000000}"/>
          </ac:spMkLst>
        </pc:spChg>
        <pc:spChg chg="del mod">
          <ac:chgData name="Bob Azmoun" userId="4e649b41cc892c0b" providerId="LiveId" clId="{DE865091-E12A-4ACB-ACE6-8E363E2A8F52}" dt="2019-01-21T07:33:27.160" v="4199" actId="478"/>
          <ac:spMkLst>
            <pc:docMk/>
            <pc:sldMk cId="1824696224" sldId="298"/>
            <ac:spMk id="47" creationId="{00000000-0000-0000-0000-000000000000}"/>
          </ac:spMkLst>
        </pc:spChg>
        <pc:spChg chg="del mod">
          <ac:chgData name="Bob Azmoun" userId="4e649b41cc892c0b" providerId="LiveId" clId="{DE865091-E12A-4ACB-ACE6-8E363E2A8F52}" dt="2019-01-21T07:33:59.344" v="4206" actId="478"/>
          <ac:spMkLst>
            <pc:docMk/>
            <pc:sldMk cId="1824696224" sldId="298"/>
            <ac:spMk id="51" creationId="{00000000-0000-0000-0000-000000000000}"/>
          </ac:spMkLst>
        </pc:spChg>
        <pc:grpChg chg="del">
          <ac:chgData name="Bob Azmoun" userId="4e649b41cc892c0b" providerId="LiveId" clId="{DE865091-E12A-4ACB-ACE6-8E363E2A8F52}" dt="2019-01-21T07:33:29.960" v="4200" actId="478"/>
          <ac:grpSpMkLst>
            <pc:docMk/>
            <pc:sldMk cId="1824696224" sldId="298"/>
            <ac:grpSpMk id="50" creationId="{00000000-0000-0000-0000-000000000000}"/>
          </ac:grpSpMkLst>
        </pc:grpChg>
      </pc:sldChg>
      <pc:sldChg chg="addSp delSp modSp add modTransition">
        <pc:chgData name="Bob Azmoun" userId="4e649b41cc892c0b" providerId="LiveId" clId="{DE865091-E12A-4ACB-ACE6-8E363E2A8F52}" dt="2019-01-21T08:04:39.211" v="4577" actId="478"/>
        <pc:sldMkLst>
          <pc:docMk/>
          <pc:sldMk cId="1878972535" sldId="299"/>
        </pc:sldMkLst>
        <pc:spChg chg="add del mod">
          <ac:chgData name="Bob Azmoun" userId="4e649b41cc892c0b" providerId="LiveId" clId="{DE865091-E12A-4ACB-ACE6-8E363E2A8F52}" dt="2019-01-21T08:03:08.379" v="4566" actId="478"/>
          <ac:spMkLst>
            <pc:docMk/>
            <pc:sldMk cId="1878972535" sldId="299"/>
            <ac:spMk id="7" creationId="{47669A2E-307D-4836-A81B-E7E2B55E3D30}"/>
          </ac:spMkLst>
        </pc:spChg>
        <pc:spChg chg="add del mod">
          <ac:chgData name="Bob Azmoun" userId="4e649b41cc892c0b" providerId="LiveId" clId="{DE865091-E12A-4ACB-ACE6-8E363E2A8F52}" dt="2019-01-21T08:03:57.979" v="4571" actId="478"/>
          <ac:spMkLst>
            <pc:docMk/>
            <pc:sldMk cId="1878972535" sldId="299"/>
            <ac:spMk id="10" creationId="{996B361F-F9E7-4F23-BCBF-0B0D9D892EB7}"/>
          </ac:spMkLst>
        </pc:spChg>
        <pc:spChg chg="add del mod">
          <ac:chgData name="Bob Azmoun" userId="4e649b41cc892c0b" providerId="LiveId" clId="{DE865091-E12A-4ACB-ACE6-8E363E2A8F52}" dt="2019-01-21T08:04:39.211" v="4577" actId="478"/>
          <ac:spMkLst>
            <pc:docMk/>
            <pc:sldMk cId="1878972535" sldId="299"/>
            <ac:spMk id="15" creationId="{799EB3C7-702E-49A8-9013-5B550E190B34}"/>
          </ac:spMkLst>
        </pc:spChg>
        <pc:spChg chg="add mod">
          <ac:chgData name="Bob Azmoun" userId="4e649b41cc892c0b" providerId="LiveId" clId="{DE865091-E12A-4ACB-ACE6-8E363E2A8F52}" dt="2019-01-21T07:35:40.881" v="4255" actId="1038"/>
          <ac:spMkLst>
            <pc:docMk/>
            <pc:sldMk cId="1878972535" sldId="299"/>
            <ac:spMk id="30" creationId="{9B94EA28-B58F-46B4-A109-A390A1D6990E}"/>
          </ac:spMkLst>
        </pc:spChg>
        <pc:spChg chg="del">
          <ac:chgData name="Bob Azmoun" userId="4e649b41cc892c0b" providerId="LiveId" clId="{DE865091-E12A-4ACB-ACE6-8E363E2A8F52}" dt="2019-01-21T07:34:18.600" v="4211" actId="478"/>
          <ac:spMkLst>
            <pc:docMk/>
            <pc:sldMk cId="1878972535" sldId="299"/>
            <ac:spMk id="45" creationId="{00000000-0000-0000-0000-000000000000}"/>
          </ac:spMkLst>
        </pc:spChg>
        <pc:spChg chg="del">
          <ac:chgData name="Bob Azmoun" userId="4e649b41cc892c0b" providerId="LiveId" clId="{DE865091-E12A-4ACB-ACE6-8E363E2A8F52}" dt="2019-01-21T07:39:24.327" v="4284" actId="478"/>
          <ac:spMkLst>
            <pc:docMk/>
            <pc:sldMk cId="1878972535" sldId="299"/>
            <ac:spMk id="46" creationId="{00000000-0000-0000-0000-000000000000}"/>
          </ac:spMkLst>
        </pc:spChg>
        <pc:spChg chg="del">
          <ac:chgData name="Bob Azmoun" userId="4e649b41cc892c0b" providerId="LiveId" clId="{DE865091-E12A-4ACB-ACE6-8E363E2A8F52}" dt="2019-01-21T07:39:27.031" v="4285" actId="478"/>
          <ac:spMkLst>
            <pc:docMk/>
            <pc:sldMk cId="1878972535" sldId="299"/>
            <ac:spMk id="47" creationId="{00000000-0000-0000-0000-000000000000}"/>
          </ac:spMkLst>
        </pc:spChg>
        <pc:spChg chg="add del">
          <ac:chgData name="Bob Azmoun" userId="4e649b41cc892c0b" providerId="LiveId" clId="{DE865091-E12A-4ACB-ACE6-8E363E2A8F52}" dt="2019-01-21T07:34:27.523" v="4214" actId="478"/>
          <ac:spMkLst>
            <pc:docMk/>
            <pc:sldMk cId="1878972535" sldId="299"/>
            <ac:spMk id="51" creationId="{00000000-0000-0000-0000-000000000000}"/>
          </ac:spMkLst>
        </pc:spChg>
        <pc:grpChg chg="mod">
          <ac:chgData name="Bob Azmoun" userId="4e649b41cc892c0b" providerId="LiveId" clId="{DE865091-E12A-4ACB-ACE6-8E363E2A8F52}" dt="2019-01-21T07:39:37.470" v="4288" actId="1076"/>
          <ac:grpSpMkLst>
            <pc:docMk/>
            <pc:sldMk cId="1878972535" sldId="299"/>
            <ac:grpSpMk id="18" creationId="{97625113-356F-F542-B69A-7313363A118D}"/>
          </ac:grpSpMkLst>
        </pc:grpChg>
        <pc:grpChg chg="mod">
          <ac:chgData name="Bob Azmoun" userId="4e649b41cc892c0b" providerId="LiveId" clId="{DE865091-E12A-4ACB-ACE6-8E363E2A8F52}" dt="2019-01-21T07:39:42.283" v="4289" actId="1076"/>
          <ac:grpSpMkLst>
            <pc:docMk/>
            <pc:sldMk cId="1878972535" sldId="299"/>
            <ac:grpSpMk id="20" creationId="{775E9DEA-6324-4345-A42F-ACB5A34F0DC9}"/>
          </ac:grpSpMkLst>
        </pc:grpChg>
        <pc:grpChg chg="mod">
          <ac:chgData name="Bob Azmoun" userId="4e649b41cc892c0b" providerId="LiveId" clId="{DE865091-E12A-4ACB-ACE6-8E363E2A8F52}" dt="2019-01-21T07:39:36.031" v="4287" actId="1076"/>
          <ac:grpSpMkLst>
            <pc:docMk/>
            <pc:sldMk cId="1878972535" sldId="299"/>
            <ac:grpSpMk id="26" creationId="{2D255B6D-34D9-B541-B5E7-69B80C3662F2}"/>
          </ac:grpSpMkLst>
        </pc:grpChg>
        <pc:grpChg chg="del">
          <ac:chgData name="Bob Azmoun" userId="4e649b41cc892c0b" providerId="LiveId" clId="{DE865091-E12A-4ACB-ACE6-8E363E2A8F52}" dt="2019-01-21T07:39:28.895" v="4286" actId="478"/>
          <ac:grpSpMkLst>
            <pc:docMk/>
            <pc:sldMk cId="1878972535" sldId="299"/>
            <ac:grpSpMk id="50" creationId="{00000000-0000-0000-0000-000000000000}"/>
          </ac:grpSpMkLst>
        </pc:grpChg>
      </pc:sldChg>
      <pc:sldChg chg="addSp delSp modSp add modTransition">
        <pc:chgData name="Bob Azmoun" userId="4e649b41cc892c0b" providerId="LiveId" clId="{DE865091-E12A-4ACB-ACE6-8E363E2A8F52}" dt="2019-01-21T08:04:47.970" v="4580" actId="478"/>
        <pc:sldMkLst>
          <pc:docMk/>
          <pc:sldMk cId="4109924099" sldId="300"/>
        </pc:sldMkLst>
        <pc:spChg chg="add del">
          <ac:chgData name="Bob Azmoun" userId="4e649b41cc892c0b" providerId="LiveId" clId="{DE865091-E12A-4ACB-ACE6-8E363E2A8F52}" dt="2019-01-21T07:35:57.774" v="4259"/>
          <ac:spMkLst>
            <pc:docMk/>
            <pc:sldMk cId="4109924099" sldId="300"/>
            <ac:spMk id="4" creationId="{87DA7554-728F-4353-B2F0-39699F1C8F8C}"/>
          </ac:spMkLst>
        </pc:spChg>
        <pc:spChg chg="del">
          <ac:chgData name="Bob Azmoun" userId="4e649b41cc892c0b" providerId="LiveId" clId="{DE865091-E12A-4ACB-ACE6-8E363E2A8F52}" dt="2019-01-21T07:39:08.247" v="4280" actId="478"/>
          <ac:spMkLst>
            <pc:docMk/>
            <pc:sldMk cId="4109924099" sldId="300"/>
            <ac:spMk id="5" creationId="{B1479407-2755-F548-A710-85B10FBAF0D6}"/>
          </ac:spMkLst>
        </pc:spChg>
        <pc:spChg chg="del mod">
          <ac:chgData name="Bob Azmoun" userId="4e649b41cc892c0b" providerId="LiveId" clId="{DE865091-E12A-4ACB-ACE6-8E363E2A8F52}" dt="2019-01-21T07:39:04.880" v="4279" actId="478"/>
          <ac:spMkLst>
            <pc:docMk/>
            <pc:sldMk cId="4109924099" sldId="300"/>
            <ac:spMk id="6" creationId="{9D71D243-BC09-1C42-AE71-8126ECC22C69}"/>
          </ac:spMkLst>
        </pc:spChg>
        <pc:spChg chg="mod">
          <ac:chgData name="Bob Azmoun" userId="4e649b41cc892c0b" providerId="LiveId" clId="{DE865091-E12A-4ACB-ACE6-8E363E2A8F52}" dt="2019-01-21T07:39:18.843" v="4283" actId="1076"/>
          <ac:spMkLst>
            <pc:docMk/>
            <pc:sldMk cId="4109924099" sldId="300"/>
            <ac:spMk id="7" creationId="{2CD5B949-6CF7-A541-9E7C-C3490F859C47}"/>
          </ac:spMkLst>
        </pc:spChg>
        <pc:spChg chg="add del mod">
          <ac:chgData name="Bob Azmoun" userId="4e649b41cc892c0b" providerId="LiveId" clId="{DE865091-E12A-4ACB-ACE6-8E363E2A8F52}" dt="2019-01-21T08:04:47.970" v="4580" actId="478"/>
          <ac:spMkLst>
            <pc:docMk/>
            <pc:sldMk cId="4109924099" sldId="300"/>
            <ac:spMk id="9" creationId="{BFDB5091-CB0F-48DB-87B5-F2EE4EB09401}"/>
          </ac:spMkLst>
        </pc:spChg>
        <pc:spChg chg="add mod">
          <ac:chgData name="Bob Azmoun" userId="4e649b41cc892c0b" providerId="LiveId" clId="{DE865091-E12A-4ACB-ACE6-8E363E2A8F52}" dt="2019-01-21T07:36:35.738" v="4268" actId="207"/>
          <ac:spMkLst>
            <pc:docMk/>
            <pc:sldMk cId="4109924099" sldId="300"/>
            <ac:spMk id="31" creationId="{FFD093F7-C15A-4883-A212-699D9F60FDF2}"/>
          </ac:spMkLst>
        </pc:spChg>
        <pc:spChg chg="add del">
          <ac:chgData name="Bob Azmoun" userId="4e649b41cc892c0b" providerId="LiveId" clId="{DE865091-E12A-4ACB-ACE6-8E363E2A8F52}" dt="2019-01-21T07:40:50.519" v="4316"/>
          <ac:spMkLst>
            <pc:docMk/>
            <pc:sldMk cId="4109924099" sldId="300"/>
            <ac:spMk id="32" creationId="{1D2E0FA4-0F84-42D5-83F6-6A3985608D55}"/>
          </ac:spMkLst>
        </pc:spChg>
        <pc:spChg chg="add del">
          <ac:chgData name="Bob Azmoun" userId="4e649b41cc892c0b" providerId="LiveId" clId="{DE865091-E12A-4ACB-ACE6-8E363E2A8F52}" dt="2019-01-21T07:40:56.875" v="4318"/>
          <ac:spMkLst>
            <pc:docMk/>
            <pc:sldMk cId="4109924099" sldId="300"/>
            <ac:spMk id="33" creationId="{4CA779BA-3262-4230-8BC1-63C0CD723D58}"/>
          </ac:spMkLst>
        </pc:spChg>
        <pc:spChg chg="del mod">
          <ac:chgData name="Bob Azmoun" userId="4e649b41cc892c0b" providerId="LiveId" clId="{DE865091-E12A-4ACB-ACE6-8E363E2A8F52}" dt="2019-01-21T07:36:16.431" v="4263" actId="478"/>
          <ac:spMkLst>
            <pc:docMk/>
            <pc:sldMk cId="4109924099" sldId="300"/>
            <ac:spMk id="45" creationId="{00000000-0000-0000-0000-000000000000}"/>
          </ac:spMkLst>
        </pc:spChg>
        <pc:spChg chg="del">
          <ac:chgData name="Bob Azmoun" userId="4e649b41cc892c0b" providerId="LiveId" clId="{DE865091-E12A-4ACB-ACE6-8E363E2A8F52}" dt="2019-01-21T07:36:54.303" v="4270" actId="478"/>
          <ac:spMkLst>
            <pc:docMk/>
            <pc:sldMk cId="4109924099" sldId="300"/>
            <ac:spMk id="46" creationId="{00000000-0000-0000-0000-000000000000}"/>
          </ac:spMkLst>
        </pc:spChg>
        <pc:spChg chg="del">
          <ac:chgData name="Bob Azmoun" userId="4e649b41cc892c0b" providerId="LiveId" clId="{DE865091-E12A-4ACB-ACE6-8E363E2A8F52}" dt="2019-01-21T07:36:56.729" v="4271" actId="478"/>
          <ac:spMkLst>
            <pc:docMk/>
            <pc:sldMk cId="4109924099" sldId="300"/>
            <ac:spMk id="47" creationId="{00000000-0000-0000-0000-000000000000}"/>
          </ac:spMkLst>
        </pc:spChg>
        <pc:spChg chg="del mod">
          <ac:chgData name="Bob Azmoun" userId="4e649b41cc892c0b" providerId="LiveId" clId="{DE865091-E12A-4ACB-ACE6-8E363E2A8F52}" dt="2019-01-21T07:36:39.919" v="4269" actId="478"/>
          <ac:spMkLst>
            <pc:docMk/>
            <pc:sldMk cId="4109924099" sldId="300"/>
            <ac:spMk id="51" creationId="{00000000-0000-0000-0000-000000000000}"/>
          </ac:spMkLst>
        </pc:spChg>
        <pc:grpChg chg="mod">
          <ac:chgData name="Bob Azmoun" userId="4e649b41cc892c0b" providerId="LiveId" clId="{DE865091-E12A-4ACB-ACE6-8E363E2A8F52}" dt="2019-01-21T07:39:11.541" v="4281" actId="1076"/>
          <ac:grpSpMkLst>
            <pc:docMk/>
            <pc:sldMk cId="4109924099" sldId="300"/>
            <ac:grpSpMk id="2" creationId="{CA12E64F-4B71-B94E-B7F0-96EA457B9CF3}"/>
          </ac:grpSpMkLst>
        </pc:grpChg>
        <pc:grpChg chg="mod">
          <ac:chgData name="Bob Azmoun" userId="4e649b41cc892c0b" providerId="LiveId" clId="{DE865091-E12A-4ACB-ACE6-8E363E2A8F52}" dt="2019-01-21T07:39:14.303" v="4282" actId="1076"/>
          <ac:grpSpMkLst>
            <pc:docMk/>
            <pc:sldMk cId="4109924099" sldId="300"/>
            <ac:grpSpMk id="3" creationId="{B6B9F5B8-2CD1-C044-85E8-8EFBE20F42EF}"/>
          </ac:grpSpMkLst>
        </pc:grpChg>
        <pc:grpChg chg="del">
          <ac:chgData name="Bob Azmoun" userId="4e649b41cc892c0b" providerId="LiveId" clId="{DE865091-E12A-4ACB-ACE6-8E363E2A8F52}" dt="2019-01-21T07:36:58.904" v="4272" actId="478"/>
          <ac:grpSpMkLst>
            <pc:docMk/>
            <pc:sldMk cId="4109924099" sldId="300"/>
            <ac:grpSpMk id="50" creationId="{00000000-0000-0000-0000-000000000000}"/>
          </ac:grpSpMkLst>
        </pc:grpChg>
        <pc:picChg chg="del mod modCrop">
          <ac:chgData name="Bob Azmoun" userId="4e649b41cc892c0b" providerId="LiveId" clId="{DE865091-E12A-4ACB-ACE6-8E363E2A8F52}" dt="2019-01-21T07:38:01.471" v="4277" actId="478"/>
          <ac:picMkLst>
            <pc:docMk/>
            <pc:sldMk cId="4109924099" sldId="300"/>
            <ac:picMk id="21" creationId="{86CFC774-FC8E-724E-83B6-5B9CA704F16E}"/>
          </ac:picMkLst>
        </pc:picChg>
      </pc:sldChg>
      <pc:sldChg chg="addSp delSp modSp add">
        <pc:chgData name="Bob Azmoun" userId="4e649b41cc892c0b" providerId="LiveId" clId="{DE865091-E12A-4ACB-ACE6-8E363E2A8F52}" dt="2019-01-21T07:50:18.214" v="4506" actId="478"/>
        <pc:sldMkLst>
          <pc:docMk/>
          <pc:sldMk cId="429711967" sldId="530"/>
        </pc:sldMkLst>
        <pc:spChg chg="add mod">
          <ac:chgData name="Bob Azmoun" userId="4e649b41cc892c0b" providerId="LiveId" clId="{DE865091-E12A-4ACB-ACE6-8E363E2A8F52}" dt="2019-01-21T07:50:13.782" v="4505" actId="20577"/>
          <ac:spMkLst>
            <pc:docMk/>
            <pc:sldMk cId="429711967" sldId="530"/>
            <ac:spMk id="4" creationId="{52193C1C-B9C9-4DCC-ADC2-19CAA8261D86}"/>
          </ac:spMkLst>
        </pc:spChg>
        <pc:spChg chg="del mod">
          <ac:chgData name="Bob Azmoun" userId="4e649b41cc892c0b" providerId="LiveId" clId="{DE865091-E12A-4ACB-ACE6-8E363E2A8F52}" dt="2019-01-21T07:50:18.214" v="4506" actId="478"/>
          <ac:spMkLst>
            <pc:docMk/>
            <pc:sldMk cId="429711967" sldId="530"/>
            <ac:spMk id="25" creationId="{00000000-0000-0000-0000-000000000000}"/>
          </ac:spMkLst>
        </pc:spChg>
      </pc:sldChg>
      <pc:sldChg chg="addSp delSp modSp add">
        <pc:chgData name="Bob Azmoun" userId="4e649b41cc892c0b" providerId="LiveId" clId="{DE865091-E12A-4ACB-ACE6-8E363E2A8F52}" dt="2019-01-21T07:47:33.286" v="4428" actId="478"/>
        <pc:sldMkLst>
          <pc:docMk/>
          <pc:sldMk cId="3408766682" sldId="548"/>
        </pc:sldMkLst>
        <pc:spChg chg="del mod">
          <ac:chgData name="Bob Azmoun" userId="4e649b41cc892c0b" providerId="LiveId" clId="{DE865091-E12A-4ACB-ACE6-8E363E2A8F52}" dt="2019-01-21T07:47:33.286" v="4428" actId="478"/>
          <ac:spMkLst>
            <pc:docMk/>
            <pc:sldMk cId="3408766682" sldId="548"/>
            <ac:spMk id="14" creationId="{D2E0081C-A569-4D14-8AB0-E2812892146B}"/>
          </ac:spMkLst>
        </pc:spChg>
        <pc:spChg chg="add mod">
          <ac:chgData name="Bob Azmoun" userId="4e649b41cc892c0b" providerId="LiveId" clId="{DE865091-E12A-4ACB-ACE6-8E363E2A8F52}" dt="2019-01-21T07:47:14.010" v="4427" actId="1076"/>
          <ac:spMkLst>
            <pc:docMk/>
            <pc:sldMk cId="3408766682" sldId="548"/>
            <ac:spMk id="28" creationId="{46BE7512-F31A-46CA-BF6A-3973A8EB6A3E}"/>
          </ac:spMkLst>
        </pc:spChg>
      </pc:sldChg>
      <pc:sldChg chg="addSp delSp modSp add">
        <pc:chgData name="Bob Azmoun" userId="4e649b41cc892c0b" providerId="LiveId" clId="{DE865091-E12A-4ACB-ACE6-8E363E2A8F52}" dt="2019-01-21T07:49:43.592" v="4475" actId="1076"/>
        <pc:sldMkLst>
          <pc:docMk/>
          <pc:sldMk cId="1309518395" sldId="549"/>
        </pc:sldMkLst>
        <pc:spChg chg="add mod">
          <ac:chgData name="Bob Azmoun" userId="4e649b41cc892c0b" providerId="LiveId" clId="{DE865091-E12A-4ACB-ACE6-8E363E2A8F52}" dt="2019-01-21T07:49:43.592" v="4475" actId="1076"/>
          <ac:spMkLst>
            <pc:docMk/>
            <pc:sldMk cId="1309518395" sldId="549"/>
            <ac:spMk id="23" creationId="{7717D11A-07F4-44E2-AFDA-CC2963FCC5F0}"/>
          </ac:spMkLst>
        </pc:spChg>
        <pc:spChg chg="del mod">
          <ac:chgData name="Bob Azmoun" userId="4e649b41cc892c0b" providerId="LiveId" clId="{DE865091-E12A-4ACB-ACE6-8E363E2A8F52}" dt="2019-01-21T07:49:13.325" v="4470" actId="478"/>
          <ac:spMkLst>
            <pc:docMk/>
            <pc:sldMk cId="1309518395" sldId="549"/>
            <ac:spMk id="25" creationId="{00000000-0000-0000-0000-000000000000}"/>
          </ac:spMkLst>
        </pc:spChg>
        <pc:spChg chg="mod">
          <ac:chgData name="Bob Azmoun" userId="4e649b41cc892c0b" providerId="LiveId" clId="{DE865091-E12A-4ACB-ACE6-8E363E2A8F52}" dt="2019-01-21T07:49:24.773" v="4472" actId="1076"/>
          <ac:spMkLst>
            <pc:docMk/>
            <pc:sldMk cId="1309518395" sldId="549"/>
            <ac:spMk id="27" creationId="{557A2F9F-41D9-4755-A2C1-E04D0E7FA2B4}"/>
          </ac:spMkLst>
        </pc:spChg>
        <pc:grpChg chg="mod">
          <ac:chgData name="Bob Azmoun" userId="4e649b41cc892c0b" providerId="LiveId" clId="{DE865091-E12A-4ACB-ACE6-8E363E2A8F52}" dt="2019-01-21T07:49:37.287" v="4474" actId="1076"/>
          <ac:grpSpMkLst>
            <pc:docMk/>
            <pc:sldMk cId="1309518395" sldId="549"/>
            <ac:grpSpMk id="3" creationId="{918609C2-30F4-4A06-BA0F-6D6D2FD0212E}"/>
          </ac:grpSpMkLst>
        </pc:grpChg>
        <pc:grpChg chg="mod">
          <ac:chgData name="Bob Azmoun" userId="4e649b41cc892c0b" providerId="LiveId" clId="{DE865091-E12A-4ACB-ACE6-8E363E2A8F52}" dt="2019-01-21T07:49:33.147" v="4473" actId="1076"/>
          <ac:grpSpMkLst>
            <pc:docMk/>
            <pc:sldMk cId="1309518395" sldId="549"/>
            <ac:grpSpMk id="10" creationId="{44554893-5491-4556-8701-14A71D1989A0}"/>
          </ac:grpSpMkLst>
        </pc:grpChg>
      </pc:sldChg>
      <pc:sldChg chg="addSp delSp modSp add">
        <pc:chgData name="Bob Azmoun" userId="4e649b41cc892c0b" providerId="LiveId" clId="{DE865091-E12A-4ACB-ACE6-8E363E2A8F52}" dt="2019-01-21T07:47:58.145" v="4433" actId="1076"/>
        <pc:sldMkLst>
          <pc:docMk/>
          <pc:sldMk cId="1755827397" sldId="550"/>
        </pc:sldMkLst>
        <pc:spChg chg="del">
          <ac:chgData name="Bob Azmoun" userId="4e649b41cc892c0b" providerId="LiveId" clId="{DE865091-E12A-4ACB-ACE6-8E363E2A8F52}" dt="2019-01-21T07:47:50.670" v="4432" actId="478"/>
          <ac:spMkLst>
            <pc:docMk/>
            <pc:sldMk cId="1755827397" sldId="550"/>
            <ac:spMk id="7" creationId="{43F3716E-CB4C-45D9-8102-097D29196152}"/>
          </ac:spMkLst>
        </pc:spChg>
        <pc:spChg chg="add mod">
          <ac:chgData name="Bob Azmoun" userId="4e649b41cc892c0b" providerId="LiveId" clId="{DE865091-E12A-4ACB-ACE6-8E363E2A8F52}" dt="2019-01-21T07:47:58.145" v="4433" actId="1076"/>
          <ac:spMkLst>
            <pc:docMk/>
            <pc:sldMk cId="1755827397" sldId="550"/>
            <ac:spMk id="34" creationId="{7CB825C9-03A2-475A-B580-B0D5D4443FBA}"/>
          </ac:spMkLst>
        </pc:spChg>
        <pc:spChg chg="mod">
          <ac:chgData name="Bob Azmoun" userId="4e649b41cc892c0b" providerId="LiveId" clId="{DE865091-E12A-4ACB-ACE6-8E363E2A8F52}" dt="2019-01-21T07:47:47.912" v="4431" actId="1076"/>
          <ac:spMkLst>
            <pc:docMk/>
            <pc:sldMk cId="1755827397" sldId="550"/>
            <ac:spMk id="54" creationId="{DB4BC938-78A1-4BEE-8F1D-318C16361D52}"/>
          </ac:spMkLst>
        </pc:spChg>
      </pc:sldChg>
      <pc:sldChg chg="addSp delSp modSp add">
        <pc:chgData name="Bob Azmoun" userId="4e649b41cc892c0b" providerId="LiveId" clId="{DE865091-E12A-4ACB-ACE6-8E363E2A8F52}" dt="2019-01-21T07:46:50.590" v="4423" actId="478"/>
        <pc:sldMkLst>
          <pc:docMk/>
          <pc:sldMk cId="4070162113" sldId="552"/>
        </pc:sldMkLst>
        <pc:spChg chg="add mod">
          <ac:chgData name="Bob Azmoun" userId="4e649b41cc892c0b" providerId="LiveId" clId="{DE865091-E12A-4ACB-ACE6-8E363E2A8F52}" dt="2019-01-21T07:46:46.155" v="4422" actId="27636"/>
          <ac:spMkLst>
            <pc:docMk/>
            <pc:sldMk cId="4070162113" sldId="552"/>
            <ac:spMk id="6" creationId="{D68BAB9D-18C5-478E-BB30-7331966568F3}"/>
          </ac:spMkLst>
        </pc:spChg>
        <pc:spChg chg="del mod">
          <ac:chgData name="Bob Azmoun" userId="4e649b41cc892c0b" providerId="LiveId" clId="{DE865091-E12A-4ACB-ACE6-8E363E2A8F52}" dt="2019-01-21T07:46:50.590" v="4423" actId="478"/>
          <ac:spMkLst>
            <pc:docMk/>
            <pc:sldMk cId="4070162113" sldId="552"/>
            <ac:spMk id="25" creationId="{00000000-0000-0000-0000-000000000000}"/>
          </ac:spMkLst>
        </pc:spChg>
      </pc:sldChg>
      <pc:sldChg chg="addSp delSp modSp add">
        <pc:chgData name="Bob Azmoun" userId="4e649b41cc892c0b" providerId="LiveId" clId="{DE865091-E12A-4ACB-ACE6-8E363E2A8F52}" dt="2019-01-21T07:46:11.828" v="4383" actId="1076"/>
        <pc:sldMkLst>
          <pc:docMk/>
          <pc:sldMk cId="3118596825" sldId="553"/>
        </pc:sldMkLst>
        <pc:spChg chg="add del mod">
          <ac:chgData name="Bob Azmoun" userId="4e649b41cc892c0b" providerId="LiveId" clId="{DE865091-E12A-4ACB-ACE6-8E363E2A8F52}" dt="2019-01-21T07:44:43.006" v="4330" actId="478"/>
          <ac:spMkLst>
            <pc:docMk/>
            <pc:sldMk cId="3118596825" sldId="553"/>
            <ac:spMk id="2" creationId="{F654DEC8-080C-44B4-B4D2-0F76AD2CAC5A}"/>
          </ac:spMkLst>
        </pc:spChg>
        <pc:spChg chg="add mod">
          <ac:chgData name="Bob Azmoun" userId="4e649b41cc892c0b" providerId="LiveId" clId="{DE865091-E12A-4ACB-ACE6-8E363E2A8F52}" dt="2019-01-21T07:46:01.919" v="4381" actId="20577"/>
          <ac:spMkLst>
            <pc:docMk/>
            <pc:sldMk cId="3118596825" sldId="553"/>
            <ac:spMk id="5" creationId="{F0C082BE-4377-4437-AD9F-4C6B7A794C67}"/>
          </ac:spMkLst>
        </pc:spChg>
        <pc:spChg chg="mod">
          <ac:chgData name="Bob Azmoun" userId="4e649b41cc892c0b" providerId="LiveId" clId="{DE865091-E12A-4ACB-ACE6-8E363E2A8F52}" dt="2019-01-21T07:46:11.828" v="4383" actId="1076"/>
          <ac:spMkLst>
            <pc:docMk/>
            <pc:sldMk cId="3118596825" sldId="553"/>
            <ac:spMk id="18" creationId="{0DD924F3-E03E-4971-AD5C-4A92A1E82606}"/>
          </ac:spMkLst>
        </pc:spChg>
        <pc:spChg chg="del">
          <ac:chgData name="Bob Azmoun" userId="4e649b41cc892c0b" providerId="LiveId" clId="{DE865091-E12A-4ACB-ACE6-8E363E2A8F52}" dt="2019-01-21T07:46:05.366" v="4382" actId="478"/>
          <ac:spMkLst>
            <pc:docMk/>
            <pc:sldMk cId="3118596825" sldId="553"/>
            <ac:spMk id="25" creationId="{00000000-0000-0000-0000-000000000000}"/>
          </ac:spMkLst>
        </pc:spChg>
      </pc:sldChg>
      <pc:sldChg chg="delSp modSp add del">
        <pc:chgData name="Bob Azmoun" userId="4e649b41cc892c0b" providerId="LiveId" clId="{DE865091-E12A-4ACB-ACE6-8E363E2A8F52}" dt="2019-01-21T07:08:32.410" v="3829" actId="2696"/>
        <pc:sldMkLst>
          <pc:docMk/>
          <pc:sldMk cId="652184842" sldId="910"/>
        </pc:sldMkLst>
        <pc:spChg chg="mod">
          <ac:chgData name="Bob Azmoun" userId="4e649b41cc892c0b" providerId="LiveId" clId="{DE865091-E12A-4ACB-ACE6-8E363E2A8F52}" dt="2019-01-21T07:06:40.967" v="3775" actId="1076"/>
          <ac:spMkLst>
            <pc:docMk/>
            <pc:sldMk cId="652184842" sldId="910"/>
            <ac:spMk id="3" creationId="{00000000-0000-0000-0000-000000000000}"/>
          </ac:spMkLst>
        </pc:spChg>
        <pc:spChg chg="del">
          <ac:chgData name="Bob Azmoun" userId="4e649b41cc892c0b" providerId="LiveId" clId="{DE865091-E12A-4ACB-ACE6-8E363E2A8F52}" dt="2019-01-21T07:05:37.525" v="3773" actId="478"/>
          <ac:spMkLst>
            <pc:docMk/>
            <pc:sldMk cId="652184842" sldId="910"/>
            <ac:spMk id="18" creationId="{00000000-0000-0000-0000-000000000000}"/>
          </ac:spMkLst>
        </pc:spChg>
      </pc:sldChg>
      <pc:sldChg chg="addSp delSp modSp add">
        <pc:chgData name="Bob Azmoun" userId="4e649b41cc892c0b" providerId="LiveId" clId="{DE865091-E12A-4ACB-ACE6-8E363E2A8F52}" dt="2019-01-21T07:28:51.024" v="4075" actId="207"/>
        <pc:sldMkLst>
          <pc:docMk/>
          <pc:sldMk cId="3687727871" sldId="921"/>
        </pc:sldMkLst>
        <pc:spChg chg="del">
          <ac:chgData name="Bob Azmoun" userId="4e649b41cc892c0b" providerId="LiveId" clId="{DE865091-E12A-4ACB-ACE6-8E363E2A8F52}" dt="2019-01-21T07:16:40.054" v="3942" actId="478"/>
          <ac:spMkLst>
            <pc:docMk/>
            <pc:sldMk cId="3687727871" sldId="921"/>
            <ac:spMk id="2" creationId="{00000000-0000-0000-0000-000000000000}"/>
          </ac:spMkLst>
        </pc:spChg>
        <pc:spChg chg="del">
          <ac:chgData name="Bob Azmoun" userId="4e649b41cc892c0b" providerId="LiveId" clId="{DE865091-E12A-4ACB-ACE6-8E363E2A8F52}" dt="2019-01-21T07:18:55.835" v="3967" actId="478"/>
          <ac:spMkLst>
            <pc:docMk/>
            <pc:sldMk cId="3687727871" sldId="921"/>
            <ac:spMk id="4" creationId="{00000000-0000-0000-0000-000000000000}"/>
          </ac:spMkLst>
        </pc:spChg>
        <pc:spChg chg="add del">
          <ac:chgData name="Bob Azmoun" userId="4e649b41cc892c0b" providerId="LiveId" clId="{DE865091-E12A-4ACB-ACE6-8E363E2A8F52}" dt="2019-01-21T07:17:55.243" v="3957" actId="478"/>
          <ac:spMkLst>
            <pc:docMk/>
            <pc:sldMk cId="3687727871" sldId="921"/>
            <ac:spMk id="5" creationId="{00000000-0000-0000-0000-000000000000}"/>
          </ac:spMkLst>
        </pc:spChg>
        <pc:spChg chg="add del mod">
          <ac:chgData name="Bob Azmoun" userId="4e649b41cc892c0b" providerId="LiveId" clId="{DE865091-E12A-4ACB-ACE6-8E363E2A8F52}" dt="2019-01-21T07:16:42.867" v="3943" actId="478"/>
          <ac:spMkLst>
            <pc:docMk/>
            <pc:sldMk cId="3687727871" sldId="921"/>
            <ac:spMk id="6" creationId="{A9C8CEC8-FD83-4EA7-90F1-3AA862CDBA2C}"/>
          </ac:spMkLst>
        </pc:spChg>
        <pc:spChg chg="add del mod">
          <ac:chgData name="Bob Azmoun" userId="4e649b41cc892c0b" providerId="LiveId" clId="{DE865091-E12A-4ACB-ACE6-8E363E2A8F52}" dt="2019-01-21T07:27:23.725" v="4038"/>
          <ac:spMkLst>
            <pc:docMk/>
            <pc:sldMk cId="3687727871" sldId="921"/>
            <ac:spMk id="7" creationId="{E9C0AECC-EE73-4060-BC35-36981E357E6B}"/>
          </ac:spMkLst>
        </pc:spChg>
        <pc:spChg chg="add del mod">
          <ac:chgData name="Bob Azmoun" userId="4e649b41cc892c0b" providerId="LiveId" clId="{DE865091-E12A-4ACB-ACE6-8E363E2A8F52}" dt="2019-01-21T07:17:33.464" v="3956" actId="478"/>
          <ac:spMkLst>
            <pc:docMk/>
            <pc:sldMk cId="3687727871" sldId="921"/>
            <ac:spMk id="9" creationId="{171255E9-E364-4916-BFC5-4A21088BBA2D}"/>
          </ac:spMkLst>
        </pc:spChg>
        <pc:spChg chg="add del mod">
          <ac:chgData name="Bob Azmoun" userId="4e649b41cc892c0b" providerId="LiveId" clId="{DE865091-E12A-4ACB-ACE6-8E363E2A8F52}" dt="2019-01-21T07:18:01.635" v="3959" actId="478"/>
          <ac:spMkLst>
            <pc:docMk/>
            <pc:sldMk cId="3687727871" sldId="921"/>
            <ac:spMk id="11" creationId="{577C0609-0CFB-4663-B2E5-C2553D33D117}"/>
          </ac:spMkLst>
        </pc:spChg>
        <pc:spChg chg="add mod">
          <ac:chgData name="Bob Azmoun" userId="4e649b41cc892c0b" providerId="LiveId" clId="{DE865091-E12A-4ACB-ACE6-8E363E2A8F52}" dt="2019-01-21T07:28:44.273" v="4074" actId="1076"/>
          <ac:spMkLst>
            <pc:docMk/>
            <pc:sldMk cId="3687727871" sldId="921"/>
            <ac:spMk id="12" creationId="{33FD6FFE-29D3-48CC-9DF1-41AC08D082D3}"/>
          </ac:spMkLst>
        </pc:spChg>
        <pc:spChg chg="add mod">
          <ac:chgData name="Bob Azmoun" userId="4e649b41cc892c0b" providerId="LiveId" clId="{DE865091-E12A-4ACB-ACE6-8E363E2A8F52}" dt="2019-01-21T07:28:51.024" v="4075" actId="207"/>
          <ac:spMkLst>
            <pc:docMk/>
            <pc:sldMk cId="3687727871" sldId="921"/>
            <ac:spMk id="19" creationId="{090415EA-2952-477A-87D9-3BFA8517B231}"/>
          </ac:spMkLst>
        </pc:spChg>
        <pc:spChg chg="mod">
          <ac:chgData name="Bob Azmoun" userId="4e649b41cc892c0b" providerId="LiveId" clId="{DE865091-E12A-4ACB-ACE6-8E363E2A8F52}" dt="2019-01-21T07:27:29.757" v="4041" actId="1076"/>
          <ac:spMkLst>
            <pc:docMk/>
            <pc:sldMk cId="3687727871" sldId="921"/>
            <ac:spMk id="84" creationId="{00000000-0000-0000-0000-000000000000}"/>
          </ac:spMkLst>
        </pc:spChg>
      </pc:sldChg>
      <pc:sldChg chg="addSp delSp modSp add">
        <pc:chgData name="Bob Azmoun" userId="4e649b41cc892c0b" providerId="LiveId" clId="{DE865091-E12A-4ACB-ACE6-8E363E2A8F52}" dt="2019-01-21T07:29:38.260" v="4108" actId="1076"/>
        <pc:sldMkLst>
          <pc:docMk/>
          <pc:sldMk cId="3809002833" sldId="927"/>
        </pc:sldMkLst>
        <pc:spChg chg="del">
          <ac:chgData name="Bob Azmoun" userId="4e649b41cc892c0b" providerId="LiveId" clId="{DE865091-E12A-4ACB-ACE6-8E363E2A8F52}" dt="2019-01-21T07:09:06.151" v="3834" actId="478"/>
          <ac:spMkLst>
            <pc:docMk/>
            <pc:sldMk cId="3809002833" sldId="927"/>
            <ac:spMk id="2" creationId="{00000000-0000-0000-0000-000000000000}"/>
          </ac:spMkLst>
        </pc:spChg>
        <pc:spChg chg="del">
          <ac:chgData name="Bob Azmoun" userId="4e649b41cc892c0b" providerId="LiveId" clId="{DE865091-E12A-4ACB-ACE6-8E363E2A8F52}" dt="2019-01-21T07:15:48.555" v="3928" actId="478"/>
          <ac:spMkLst>
            <pc:docMk/>
            <pc:sldMk cId="3809002833" sldId="927"/>
            <ac:spMk id="4" creationId="{00000000-0000-0000-0000-000000000000}"/>
          </ac:spMkLst>
        </pc:spChg>
        <pc:spChg chg="del mod">
          <ac:chgData name="Bob Azmoun" userId="4e649b41cc892c0b" providerId="LiveId" clId="{DE865091-E12A-4ACB-ACE6-8E363E2A8F52}" dt="2019-01-21T07:14:16.926" v="3904" actId="478"/>
          <ac:spMkLst>
            <pc:docMk/>
            <pc:sldMk cId="3809002833" sldId="927"/>
            <ac:spMk id="5" creationId="{00000000-0000-0000-0000-000000000000}"/>
          </ac:spMkLst>
        </pc:spChg>
        <pc:spChg chg="mod">
          <ac:chgData name="Bob Azmoun" userId="4e649b41cc892c0b" providerId="LiveId" clId="{DE865091-E12A-4ACB-ACE6-8E363E2A8F52}" dt="2019-01-21T07:14:25.269" v="3906" actId="1076"/>
          <ac:spMkLst>
            <pc:docMk/>
            <pc:sldMk cId="3809002833" sldId="927"/>
            <ac:spMk id="9" creationId="{00000000-0000-0000-0000-000000000000}"/>
          </ac:spMkLst>
        </pc:spChg>
        <pc:spChg chg="add del mod">
          <ac:chgData name="Bob Azmoun" userId="4e649b41cc892c0b" providerId="LiveId" clId="{DE865091-E12A-4ACB-ACE6-8E363E2A8F52}" dt="2019-01-21T07:09:09.508" v="3835" actId="478"/>
          <ac:spMkLst>
            <pc:docMk/>
            <pc:sldMk cId="3809002833" sldId="927"/>
            <ac:spMk id="11" creationId="{76F37CFD-E94F-4CF5-AACD-EA3FEC7CB93B}"/>
          </ac:spMkLst>
        </pc:spChg>
        <pc:spChg chg="add mod">
          <ac:chgData name="Bob Azmoun" userId="4e649b41cc892c0b" providerId="LiveId" clId="{DE865091-E12A-4ACB-ACE6-8E363E2A8F52}" dt="2019-01-21T07:29:38.260" v="4108" actId="1076"/>
          <ac:spMkLst>
            <pc:docMk/>
            <pc:sldMk cId="3809002833" sldId="927"/>
            <ac:spMk id="12" creationId="{F6F80D2C-A192-4CE9-BC72-AE075B7DB488}"/>
          </ac:spMkLst>
        </pc:spChg>
        <pc:spChg chg="add del mod">
          <ac:chgData name="Bob Azmoun" userId="4e649b41cc892c0b" providerId="LiveId" clId="{DE865091-E12A-4ACB-ACE6-8E363E2A8F52}" dt="2019-01-21T07:14:20.443" v="3905" actId="478"/>
          <ac:spMkLst>
            <pc:docMk/>
            <pc:sldMk cId="3809002833" sldId="927"/>
            <ac:spMk id="15" creationId="{ECC88A15-C726-4B7E-A062-148FD8B12C1B}"/>
          </ac:spMkLst>
        </pc:spChg>
        <pc:spChg chg="add mod">
          <ac:chgData name="Bob Azmoun" userId="4e649b41cc892c0b" providerId="LiveId" clId="{DE865091-E12A-4ACB-ACE6-8E363E2A8F52}" dt="2019-01-21T07:12:00.498" v="3854" actId="14100"/>
          <ac:spMkLst>
            <pc:docMk/>
            <pc:sldMk cId="3809002833" sldId="927"/>
            <ac:spMk id="17" creationId="{A08F44C7-D561-4C68-885B-471AC176276C}"/>
          </ac:spMkLst>
        </pc:spChg>
        <pc:spChg chg="mod">
          <ac:chgData name="Bob Azmoun" userId="4e649b41cc892c0b" providerId="LiveId" clId="{DE865091-E12A-4ACB-ACE6-8E363E2A8F52}" dt="2019-01-21T07:14:39.275" v="3909" actId="1076"/>
          <ac:spMkLst>
            <pc:docMk/>
            <pc:sldMk cId="3809002833" sldId="927"/>
            <ac:spMk id="89" creationId="{00000000-0000-0000-0000-000000000000}"/>
          </ac:spMkLst>
        </pc:spChg>
        <pc:spChg chg="mod">
          <ac:chgData name="Bob Azmoun" userId="4e649b41cc892c0b" providerId="LiveId" clId="{DE865091-E12A-4ACB-ACE6-8E363E2A8F52}" dt="2019-01-21T07:14:41.648" v="3910" actId="1076"/>
          <ac:spMkLst>
            <pc:docMk/>
            <pc:sldMk cId="3809002833" sldId="927"/>
            <ac:spMk id="90" creationId="{00000000-0000-0000-0000-000000000000}"/>
          </ac:spMkLst>
        </pc:spChg>
        <pc:spChg chg="mod">
          <ac:chgData name="Bob Azmoun" userId="4e649b41cc892c0b" providerId="LiveId" clId="{DE865091-E12A-4ACB-ACE6-8E363E2A8F52}" dt="2019-01-21T07:11:44.293" v="3849" actId="1076"/>
          <ac:spMkLst>
            <pc:docMk/>
            <pc:sldMk cId="3809002833" sldId="927"/>
            <ac:spMk id="91" creationId="{00000000-0000-0000-0000-000000000000}"/>
          </ac:spMkLst>
        </pc:spChg>
        <pc:picChg chg="mod">
          <ac:chgData name="Bob Azmoun" userId="4e649b41cc892c0b" providerId="LiveId" clId="{DE865091-E12A-4ACB-ACE6-8E363E2A8F52}" dt="2019-01-21T07:14:26.354" v="3907" actId="1076"/>
          <ac:picMkLst>
            <pc:docMk/>
            <pc:sldMk cId="3809002833" sldId="927"/>
            <ac:picMk id="3" creationId="{00000000-0000-0000-0000-000000000000}"/>
          </ac:picMkLst>
        </pc:picChg>
        <pc:picChg chg="add mod">
          <ac:chgData name="Bob Azmoun" userId="4e649b41cc892c0b" providerId="LiveId" clId="{DE865091-E12A-4ACB-ACE6-8E363E2A8F52}" dt="2019-01-21T07:14:30.771" v="3908" actId="1076"/>
          <ac:picMkLst>
            <pc:docMk/>
            <pc:sldMk cId="3809002833" sldId="927"/>
            <ac:picMk id="14" creationId="{CE62FEEB-A049-43B8-9E25-7415AFE42DC4}"/>
          </ac:picMkLst>
        </pc:picChg>
      </pc:sldChg>
      <pc:sldChg chg="addSp delSp modSp add">
        <pc:chgData name="Bob Azmoun" userId="4e649b41cc892c0b" providerId="LiveId" clId="{DE865091-E12A-4ACB-ACE6-8E363E2A8F52}" dt="2019-01-21T07:29:57.050" v="4110" actId="207"/>
        <pc:sldMkLst>
          <pc:docMk/>
          <pc:sldMk cId="1824305516" sldId="928"/>
        </pc:sldMkLst>
        <pc:spChg chg="del">
          <ac:chgData name="Bob Azmoun" userId="4e649b41cc892c0b" providerId="LiveId" clId="{DE865091-E12A-4ACB-ACE6-8E363E2A8F52}" dt="2019-01-21T07:20:40.477" v="3981" actId="478"/>
          <ac:spMkLst>
            <pc:docMk/>
            <pc:sldMk cId="1824305516" sldId="928"/>
            <ac:spMk id="2" creationId="{00000000-0000-0000-0000-000000000000}"/>
          </ac:spMkLst>
        </pc:spChg>
        <pc:spChg chg="del">
          <ac:chgData name="Bob Azmoun" userId="4e649b41cc892c0b" providerId="LiveId" clId="{DE865091-E12A-4ACB-ACE6-8E363E2A8F52}" dt="2019-01-21T07:20:51.314" v="3984" actId="478"/>
          <ac:spMkLst>
            <pc:docMk/>
            <pc:sldMk cId="1824305516" sldId="928"/>
            <ac:spMk id="4" creationId="{00000000-0000-0000-0000-000000000000}"/>
          </ac:spMkLst>
        </pc:spChg>
        <pc:spChg chg="add mod">
          <ac:chgData name="Bob Azmoun" userId="4e649b41cc892c0b" providerId="LiveId" clId="{DE865091-E12A-4ACB-ACE6-8E363E2A8F52}" dt="2019-01-21T07:29:57.050" v="4110" actId="207"/>
          <ac:spMkLst>
            <pc:docMk/>
            <pc:sldMk cId="1824305516" sldId="928"/>
            <ac:spMk id="5" creationId="{99EBC884-2F7F-4F5F-8D4A-6E1358E2067F}"/>
          </ac:spMkLst>
        </pc:spChg>
        <pc:spChg chg="add del mod">
          <ac:chgData name="Bob Azmoun" userId="4e649b41cc892c0b" providerId="LiveId" clId="{DE865091-E12A-4ACB-ACE6-8E363E2A8F52}" dt="2019-01-21T07:20:42.594" v="3982" actId="478"/>
          <ac:spMkLst>
            <pc:docMk/>
            <pc:sldMk cId="1824305516" sldId="928"/>
            <ac:spMk id="6" creationId="{E5C8C1A7-4F24-46AB-AC63-8C2FD980BAC1}"/>
          </ac:spMkLst>
        </pc:spChg>
      </pc:sldChg>
      <pc:sldChg chg="addSp delSp modSp add">
        <pc:chgData name="Bob Azmoun" userId="4e649b41cc892c0b" providerId="LiveId" clId="{DE865091-E12A-4ACB-ACE6-8E363E2A8F52}" dt="2019-01-21T07:26:58.296" v="4033" actId="207"/>
        <pc:sldMkLst>
          <pc:docMk/>
          <pc:sldMk cId="488354880" sldId="929"/>
        </pc:sldMkLst>
        <pc:spChg chg="del">
          <ac:chgData name="Bob Azmoun" userId="4e649b41cc892c0b" providerId="LiveId" clId="{DE865091-E12A-4ACB-ACE6-8E363E2A8F52}" dt="2019-01-21T07:12:37.663" v="3864" actId="478"/>
          <ac:spMkLst>
            <pc:docMk/>
            <pc:sldMk cId="488354880" sldId="929"/>
            <ac:spMk id="2" creationId="{00000000-0000-0000-0000-000000000000}"/>
          </ac:spMkLst>
        </pc:spChg>
        <pc:spChg chg="del">
          <ac:chgData name="Bob Azmoun" userId="4e649b41cc892c0b" providerId="LiveId" clId="{DE865091-E12A-4ACB-ACE6-8E363E2A8F52}" dt="2019-01-21T07:14:01.075" v="3897" actId="478"/>
          <ac:spMkLst>
            <pc:docMk/>
            <pc:sldMk cId="488354880" sldId="929"/>
            <ac:spMk id="4" creationId="{00000000-0000-0000-0000-000000000000}"/>
          </ac:spMkLst>
        </pc:spChg>
        <pc:spChg chg="del">
          <ac:chgData name="Bob Azmoun" userId="4e649b41cc892c0b" providerId="LiveId" clId="{DE865091-E12A-4ACB-ACE6-8E363E2A8F52}" dt="2019-01-21T07:14:03.464" v="3898" actId="478"/>
          <ac:spMkLst>
            <pc:docMk/>
            <pc:sldMk cId="488354880" sldId="929"/>
            <ac:spMk id="5" creationId="{00000000-0000-0000-0000-000000000000}"/>
          </ac:spMkLst>
        </pc:spChg>
        <pc:spChg chg="add del mod">
          <ac:chgData name="Bob Azmoun" userId="4e649b41cc892c0b" providerId="LiveId" clId="{DE865091-E12A-4ACB-ACE6-8E363E2A8F52}" dt="2019-01-21T07:12:40.251" v="3865" actId="478"/>
          <ac:spMkLst>
            <pc:docMk/>
            <pc:sldMk cId="488354880" sldId="929"/>
            <ac:spMk id="6" creationId="{80D89B4C-6B39-48E4-B679-A295954FD9BA}"/>
          </ac:spMkLst>
        </pc:spChg>
        <pc:spChg chg="add del mod">
          <ac:chgData name="Bob Azmoun" userId="4e649b41cc892c0b" providerId="LiveId" clId="{DE865091-E12A-4ACB-ACE6-8E363E2A8F52}" dt="2019-01-21T07:14:05.427" v="3899" actId="478"/>
          <ac:spMkLst>
            <pc:docMk/>
            <pc:sldMk cId="488354880" sldId="929"/>
            <ac:spMk id="8" creationId="{FF538E3A-3891-41DA-8F3A-26251843B879}"/>
          </ac:spMkLst>
        </pc:spChg>
        <pc:spChg chg="del mod">
          <ac:chgData name="Bob Azmoun" userId="4e649b41cc892c0b" providerId="LiveId" clId="{DE865091-E12A-4ACB-ACE6-8E363E2A8F52}" dt="2019-01-21T07:13:50.604" v="3895" actId="478"/>
          <ac:spMkLst>
            <pc:docMk/>
            <pc:sldMk cId="488354880" sldId="929"/>
            <ac:spMk id="9" creationId="{00000000-0000-0000-0000-000000000000}"/>
          </ac:spMkLst>
        </pc:spChg>
        <pc:spChg chg="add mod">
          <ac:chgData name="Bob Azmoun" userId="4e649b41cc892c0b" providerId="LiveId" clId="{DE865091-E12A-4ACB-ACE6-8E363E2A8F52}" dt="2019-01-21T07:26:58.296" v="4033" actId="207"/>
          <ac:spMkLst>
            <pc:docMk/>
            <pc:sldMk cId="488354880" sldId="929"/>
            <ac:spMk id="12" creationId="{59E891F4-E329-4F13-BC14-6946CBC3D78C}"/>
          </ac:spMkLst>
        </pc:spChg>
        <pc:spChg chg="mod">
          <ac:chgData name="Bob Azmoun" userId="4e649b41cc892c0b" providerId="LiveId" clId="{DE865091-E12A-4ACB-ACE6-8E363E2A8F52}" dt="2019-01-21T07:14:09.673" v="3901" actId="1076"/>
          <ac:spMkLst>
            <pc:docMk/>
            <pc:sldMk cId="488354880" sldId="929"/>
            <ac:spMk id="21" creationId="{00000000-0000-0000-0000-000000000000}"/>
          </ac:spMkLst>
        </pc:spChg>
        <pc:picChg chg="mod">
          <ac:chgData name="Bob Azmoun" userId="4e649b41cc892c0b" providerId="LiveId" clId="{DE865091-E12A-4ACB-ACE6-8E363E2A8F52}" dt="2019-01-21T07:14:12.990" v="3903" actId="1076"/>
          <ac:picMkLst>
            <pc:docMk/>
            <pc:sldMk cId="488354880" sldId="929"/>
            <ac:picMk id="10" creationId="{00000000-0000-0000-0000-000000000000}"/>
          </ac:picMkLst>
        </pc:picChg>
        <pc:picChg chg="mod">
          <ac:chgData name="Bob Azmoun" userId="4e649b41cc892c0b" providerId="LiveId" clId="{DE865091-E12A-4ACB-ACE6-8E363E2A8F52}" dt="2019-01-21T07:14:11.246" v="3902" actId="1076"/>
          <ac:picMkLst>
            <pc:docMk/>
            <pc:sldMk cId="488354880" sldId="929"/>
            <ac:picMk id="11" creationId="{00000000-0000-0000-0000-000000000000}"/>
          </ac:picMkLst>
        </pc:picChg>
        <pc:picChg chg="del">
          <ac:chgData name="Bob Azmoun" userId="4e649b41cc892c0b" providerId="LiveId" clId="{DE865091-E12A-4ACB-ACE6-8E363E2A8F52}" dt="2019-01-21T07:13:07.809" v="3869" actId="478"/>
          <ac:picMkLst>
            <pc:docMk/>
            <pc:sldMk cId="488354880" sldId="929"/>
            <ac:picMk id="78" creationId="{00000000-0000-0000-0000-000000000000}"/>
          </ac:picMkLst>
        </pc:picChg>
        <pc:picChg chg="add del">
          <ac:chgData name="Bob Azmoun" userId="4e649b41cc892c0b" providerId="LiveId" clId="{DE865091-E12A-4ACB-ACE6-8E363E2A8F52}" dt="2019-01-21T07:13:05.988" v="3868" actId="478"/>
          <ac:picMkLst>
            <pc:docMk/>
            <pc:sldMk cId="488354880" sldId="929"/>
            <ac:picMk id="81" creationId="{00000000-0000-0000-0000-000000000000}"/>
          </ac:picMkLst>
        </pc:picChg>
      </pc:sldChg>
      <pc:sldChg chg="addSp delSp modSp add">
        <pc:chgData name="Bob Azmoun" userId="4e649b41cc892c0b" providerId="LiveId" clId="{DE865091-E12A-4ACB-ACE6-8E363E2A8F52}" dt="2019-01-21T07:27:06.325" v="4035" actId="207"/>
        <pc:sldMkLst>
          <pc:docMk/>
          <pc:sldMk cId="2132711297" sldId="930"/>
        </pc:sldMkLst>
        <pc:spChg chg="del">
          <ac:chgData name="Bob Azmoun" userId="4e649b41cc892c0b" providerId="LiveId" clId="{DE865091-E12A-4ACB-ACE6-8E363E2A8F52}" dt="2019-01-21T07:16:03.582" v="3930" actId="478"/>
          <ac:spMkLst>
            <pc:docMk/>
            <pc:sldMk cId="2132711297" sldId="930"/>
            <ac:spMk id="2" creationId="{00000000-0000-0000-0000-000000000000}"/>
          </ac:spMkLst>
        </pc:spChg>
        <pc:spChg chg="del">
          <ac:chgData name="Bob Azmoun" userId="4e649b41cc892c0b" providerId="LiveId" clId="{DE865091-E12A-4ACB-ACE6-8E363E2A8F52}" dt="2019-01-21T07:15:57.940" v="3929" actId="478"/>
          <ac:spMkLst>
            <pc:docMk/>
            <pc:sldMk cId="2132711297" sldId="930"/>
            <ac:spMk id="4" creationId="{00000000-0000-0000-0000-000000000000}"/>
          </ac:spMkLst>
        </pc:spChg>
        <pc:spChg chg="del">
          <ac:chgData name="Bob Azmoun" userId="4e649b41cc892c0b" providerId="LiveId" clId="{DE865091-E12A-4ACB-ACE6-8E363E2A8F52}" dt="2019-01-21T07:16:12.366" v="3934" actId="478"/>
          <ac:spMkLst>
            <pc:docMk/>
            <pc:sldMk cId="2132711297" sldId="930"/>
            <ac:spMk id="5" creationId="{00000000-0000-0000-0000-000000000000}"/>
          </ac:spMkLst>
        </pc:spChg>
        <pc:spChg chg="add del mod">
          <ac:chgData name="Bob Azmoun" userId="4e649b41cc892c0b" providerId="LiveId" clId="{DE865091-E12A-4ACB-ACE6-8E363E2A8F52}" dt="2019-01-21T07:16:06.524" v="3931" actId="478"/>
          <ac:spMkLst>
            <pc:docMk/>
            <pc:sldMk cId="2132711297" sldId="930"/>
            <ac:spMk id="7" creationId="{7C046128-897F-46D5-891A-AC03DD7B8E77}"/>
          </ac:spMkLst>
        </pc:spChg>
        <pc:spChg chg="del">
          <ac:chgData name="Bob Azmoun" userId="4e649b41cc892c0b" providerId="LiveId" clId="{DE865091-E12A-4ACB-ACE6-8E363E2A8F52}" dt="2019-01-21T07:16:16.915" v="3936" actId="478"/>
          <ac:spMkLst>
            <pc:docMk/>
            <pc:sldMk cId="2132711297" sldId="930"/>
            <ac:spMk id="9" creationId="{00000000-0000-0000-0000-000000000000}"/>
          </ac:spMkLst>
        </pc:spChg>
        <pc:spChg chg="add del mod">
          <ac:chgData name="Bob Azmoun" userId="4e649b41cc892c0b" providerId="LiveId" clId="{DE865091-E12A-4ACB-ACE6-8E363E2A8F52}" dt="2019-01-21T07:16:19.635" v="3937" actId="478"/>
          <ac:spMkLst>
            <pc:docMk/>
            <pc:sldMk cId="2132711297" sldId="930"/>
            <ac:spMk id="10" creationId="{C561958B-B3BE-4D67-8328-F2EFDBD2E839}"/>
          </ac:spMkLst>
        </pc:spChg>
        <pc:spChg chg="mod">
          <ac:chgData name="Bob Azmoun" userId="4e649b41cc892c0b" providerId="LiveId" clId="{DE865091-E12A-4ACB-ACE6-8E363E2A8F52}" dt="2019-01-21T07:16:21.773" v="3938" actId="1076"/>
          <ac:spMkLst>
            <pc:docMk/>
            <pc:sldMk cId="2132711297" sldId="930"/>
            <ac:spMk id="17" creationId="{00000000-0000-0000-0000-000000000000}"/>
          </ac:spMkLst>
        </pc:spChg>
        <pc:spChg chg="mod">
          <ac:chgData name="Bob Azmoun" userId="4e649b41cc892c0b" providerId="LiveId" clId="{DE865091-E12A-4ACB-ACE6-8E363E2A8F52}" dt="2019-01-21T07:16:28.557" v="3941" actId="1076"/>
          <ac:spMkLst>
            <pc:docMk/>
            <pc:sldMk cId="2132711297" sldId="930"/>
            <ac:spMk id="18" creationId="{00000000-0000-0000-0000-000000000000}"/>
          </ac:spMkLst>
        </pc:spChg>
        <pc:spChg chg="add mod">
          <ac:chgData name="Bob Azmoun" userId="4e649b41cc892c0b" providerId="LiveId" clId="{DE865091-E12A-4ACB-ACE6-8E363E2A8F52}" dt="2019-01-21T07:27:06.325" v="4035" actId="207"/>
          <ac:spMkLst>
            <pc:docMk/>
            <pc:sldMk cId="2132711297" sldId="930"/>
            <ac:spMk id="19" creationId="{10D909BB-E251-426E-A5A9-F0B195348C1D}"/>
          </ac:spMkLst>
        </pc:spChg>
        <pc:picChg chg="mod">
          <ac:chgData name="Bob Azmoun" userId="4e649b41cc892c0b" providerId="LiveId" clId="{DE865091-E12A-4ACB-ACE6-8E363E2A8F52}" dt="2019-01-21T07:16:25.325" v="3940" actId="1076"/>
          <ac:picMkLst>
            <pc:docMk/>
            <pc:sldMk cId="2132711297" sldId="930"/>
            <ac:picMk id="15" creationId="{00000000-0000-0000-0000-000000000000}"/>
          </ac:picMkLst>
        </pc:picChg>
        <pc:picChg chg="mod">
          <ac:chgData name="Bob Azmoun" userId="4e649b41cc892c0b" providerId="LiveId" clId="{DE865091-E12A-4ACB-ACE6-8E363E2A8F52}" dt="2019-01-21T07:16:23.963" v="3939" actId="1076"/>
          <ac:picMkLst>
            <pc:docMk/>
            <pc:sldMk cId="2132711297" sldId="930"/>
            <ac:picMk id="16" creationId="{00000000-0000-0000-0000-000000000000}"/>
          </ac:picMkLst>
        </pc:picChg>
        <pc:picChg chg="del">
          <ac:chgData name="Bob Azmoun" userId="4e649b41cc892c0b" providerId="LiveId" clId="{DE865091-E12A-4ACB-ACE6-8E363E2A8F52}" dt="2019-01-21T07:16:10.739" v="3933" actId="478"/>
          <ac:picMkLst>
            <pc:docMk/>
            <pc:sldMk cId="2132711297" sldId="930"/>
            <ac:picMk id="78" creationId="{00000000-0000-0000-0000-000000000000}"/>
          </ac:picMkLst>
        </pc:picChg>
        <pc:picChg chg="del">
          <ac:chgData name="Bob Azmoun" userId="4e649b41cc892c0b" providerId="LiveId" clId="{DE865091-E12A-4ACB-ACE6-8E363E2A8F52}" dt="2019-01-21T07:16:08.619" v="3932" actId="478"/>
          <ac:picMkLst>
            <pc:docMk/>
            <pc:sldMk cId="2132711297" sldId="930"/>
            <ac:picMk id="81" creationId="{00000000-0000-0000-0000-000000000000}"/>
          </ac:picMkLst>
        </pc:picChg>
      </pc:sldChg>
      <pc:sldChg chg="addSp delSp modSp add">
        <pc:chgData name="Bob Azmoun" userId="4e649b41cc892c0b" providerId="LiveId" clId="{DE865091-E12A-4ACB-ACE6-8E363E2A8F52}" dt="2019-01-21T07:27:01.944" v="4034" actId="207"/>
        <pc:sldMkLst>
          <pc:docMk/>
          <pc:sldMk cId="1231619221" sldId="931"/>
        </pc:sldMkLst>
        <pc:spChg chg="del">
          <ac:chgData name="Bob Azmoun" userId="4e649b41cc892c0b" providerId="LiveId" clId="{DE865091-E12A-4ACB-ACE6-8E363E2A8F52}" dt="2019-01-21T07:15:01.606" v="3913" actId="478"/>
          <ac:spMkLst>
            <pc:docMk/>
            <pc:sldMk cId="1231619221" sldId="931"/>
            <ac:spMk id="2" creationId="{00000000-0000-0000-0000-000000000000}"/>
          </ac:spMkLst>
        </pc:spChg>
        <pc:spChg chg="del">
          <ac:chgData name="Bob Azmoun" userId="4e649b41cc892c0b" providerId="LiveId" clId="{DE865091-E12A-4ACB-ACE6-8E363E2A8F52}" dt="2019-01-21T07:15:43.107" v="3927" actId="478"/>
          <ac:spMkLst>
            <pc:docMk/>
            <pc:sldMk cId="1231619221" sldId="931"/>
            <ac:spMk id="4" creationId="{00000000-0000-0000-0000-000000000000}"/>
          </ac:spMkLst>
        </pc:spChg>
        <pc:spChg chg="del">
          <ac:chgData name="Bob Azmoun" userId="4e649b41cc892c0b" providerId="LiveId" clId="{DE865091-E12A-4ACB-ACE6-8E363E2A8F52}" dt="2019-01-21T07:15:27.734" v="3922" actId="478"/>
          <ac:spMkLst>
            <pc:docMk/>
            <pc:sldMk cId="1231619221" sldId="931"/>
            <ac:spMk id="5" creationId="{00000000-0000-0000-0000-000000000000}"/>
          </ac:spMkLst>
        </pc:spChg>
        <pc:spChg chg="add del mod">
          <ac:chgData name="Bob Azmoun" userId="4e649b41cc892c0b" providerId="LiveId" clId="{DE865091-E12A-4ACB-ACE6-8E363E2A8F52}" dt="2019-01-21T07:15:11.163" v="3918" actId="478"/>
          <ac:spMkLst>
            <pc:docMk/>
            <pc:sldMk cId="1231619221" sldId="931"/>
            <ac:spMk id="7" creationId="{C2CB3676-279A-4044-A086-ADE264302CD2}"/>
          </ac:spMkLst>
        </pc:spChg>
        <pc:spChg chg="del">
          <ac:chgData name="Bob Azmoun" userId="4e649b41cc892c0b" providerId="LiveId" clId="{DE865091-E12A-4ACB-ACE6-8E363E2A8F52}" dt="2019-01-21T07:15:25.884" v="3921" actId="478"/>
          <ac:spMkLst>
            <pc:docMk/>
            <pc:sldMk cId="1231619221" sldId="931"/>
            <ac:spMk id="9" creationId="{00000000-0000-0000-0000-000000000000}"/>
          </ac:spMkLst>
        </pc:spChg>
        <pc:spChg chg="add del mod">
          <ac:chgData name="Bob Azmoun" userId="4e649b41cc892c0b" providerId="LiveId" clId="{DE865091-E12A-4ACB-ACE6-8E363E2A8F52}" dt="2019-01-21T07:15:34.747" v="3924" actId="478"/>
          <ac:spMkLst>
            <pc:docMk/>
            <pc:sldMk cId="1231619221" sldId="931"/>
            <ac:spMk id="10" creationId="{D1F8925D-8094-4FA2-8D1D-1FF58F2C9A24}"/>
          </ac:spMkLst>
        </pc:spChg>
        <pc:spChg chg="mod">
          <ac:chgData name="Bob Azmoun" userId="4e649b41cc892c0b" providerId="LiveId" clId="{DE865091-E12A-4ACB-ACE6-8E363E2A8F52}" dt="2019-01-21T07:18:39.698" v="3965" actId="1076"/>
          <ac:spMkLst>
            <pc:docMk/>
            <pc:sldMk cId="1231619221" sldId="931"/>
            <ac:spMk id="17" creationId="{00000000-0000-0000-0000-000000000000}"/>
          </ac:spMkLst>
        </pc:spChg>
        <pc:spChg chg="mod">
          <ac:chgData name="Bob Azmoun" userId="4e649b41cc892c0b" providerId="LiveId" clId="{DE865091-E12A-4ACB-ACE6-8E363E2A8F52}" dt="2019-01-21T07:15:41.057" v="3926" actId="1076"/>
          <ac:spMkLst>
            <pc:docMk/>
            <pc:sldMk cId="1231619221" sldId="931"/>
            <ac:spMk id="18" creationId="{00000000-0000-0000-0000-000000000000}"/>
          </ac:spMkLst>
        </pc:spChg>
        <pc:spChg chg="add mod">
          <ac:chgData name="Bob Azmoun" userId="4e649b41cc892c0b" providerId="LiveId" clId="{DE865091-E12A-4ACB-ACE6-8E363E2A8F52}" dt="2019-01-21T07:27:01.944" v="4034" actId="207"/>
          <ac:spMkLst>
            <pc:docMk/>
            <pc:sldMk cId="1231619221" sldId="931"/>
            <ac:spMk id="21" creationId="{C96FAC4D-D465-49B7-BBB3-55544F0FF378}"/>
          </ac:spMkLst>
        </pc:spChg>
        <pc:picChg chg="mod">
          <ac:chgData name="Bob Azmoun" userId="4e649b41cc892c0b" providerId="LiveId" clId="{DE865091-E12A-4ACB-ACE6-8E363E2A8F52}" dt="2019-01-21T07:18:30.041" v="3964" actId="1076"/>
          <ac:picMkLst>
            <pc:docMk/>
            <pc:sldMk cId="1231619221" sldId="931"/>
            <ac:picMk id="12" creationId="{00000000-0000-0000-0000-000000000000}"/>
          </ac:picMkLst>
        </pc:picChg>
        <pc:picChg chg="del">
          <ac:chgData name="Bob Azmoun" userId="4e649b41cc892c0b" providerId="LiveId" clId="{DE865091-E12A-4ACB-ACE6-8E363E2A8F52}" dt="2019-01-21T07:15:07.251" v="3916" actId="478"/>
          <ac:picMkLst>
            <pc:docMk/>
            <pc:sldMk cId="1231619221" sldId="931"/>
            <ac:picMk id="78" creationId="{00000000-0000-0000-0000-000000000000}"/>
          </ac:picMkLst>
        </pc:picChg>
        <pc:picChg chg="del">
          <ac:chgData name="Bob Azmoun" userId="4e649b41cc892c0b" providerId="LiveId" clId="{DE865091-E12A-4ACB-ACE6-8E363E2A8F52}" dt="2019-01-21T07:15:03.539" v="3914" actId="478"/>
          <ac:picMkLst>
            <pc:docMk/>
            <pc:sldMk cId="1231619221" sldId="931"/>
            <ac:picMk id="81" creationId="{00000000-0000-0000-0000-000000000000}"/>
          </ac:picMkLst>
        </pc:picChg>
      </pc:sldChg>
      <pc:sldChg chg="addSp delSp modSp add">
        <pc:chgData name="Bob Azmoun" userId="4e649b41cc892c0b" providerId="LiveId" clId="{DE865091-E12A-4ACB-ACE6-8E363E2A8F52}" dt="2019-01-21T07:29:51.096" v="4109" actId="207"/>
        <pc:sldMkLst>
          <pc:docMk/>
          <pc:sldMk cId="1630842958" sldId="932"/>
        </pc:sldMkLst>
        <pc:spChg chg="del">
          <ac:chgData name="Bob Azmoun" userId="4e649b41cc892c0b" providerId="LiveId" clId="{DE865091-E12A-4ACB-ACE6-8E363E2A8F52}" dt="2019-01-21T07:20:11.597" v="3971" actId="478"/>
          <ac:spMkLst>
            <pc:docMk/>
            <pc:sldMk cId="1630842958" sldId="932"/>
            <ac:spMk id="2" creationId="{00000000-0000-0000-0000-000000000000}"/>
          </ac:spMkLst>
        </pc:spChg>
        <pc:spChg chg="del">
          <ac:chgData name="Bob Azmoun" userId="4e649b41cc892c0b" providerId="LiveId" clId="{DE865091-E12A-4ACB-ACE6-8E363E2A8F52}" dt="2019-01-21T07:19:07.837" v="3968" actId="478"/>
          <ac:spMkLst>
            <pc:docMk/>
            <pc:sldMk cId="1630842958" sldId="932"/>
            <ac:spMk id="4" creationId="{00000000-0000-0000-0000-000000000000}"/>
          </ac:spMkLst>
        </pc:spChg>
        <pc:spChg chg="mod">
          <ac:chgData name="Bob Azmoun" userId="4e649b41cc892c0b" providerId="LiveId" clId="{DE865091-E12A-4ACB-ACE6-8E363E2A8F52}" dt="2019-01-21T07:01:53.263" v="3761" actId="27636"/>
          <ac:spMkLst>
            <pc:docMk/>
            <pc:sldMk cId="1630842958" sldId="932"/>
            <ac:spMk id="5" creationId="{00000000-0000-0000-0000-000000000000}"/>
          </ac:spMkLst>
        </pc:spChg>
        <pc:spChg chg="add mod">
          <ac:chgData name="Bob Azmoun" userId="4e649b41cc892c0b" providerId="LiveId" clId="{DE865091-E12A-4ACB-ACE6-8E363E2A8F52}" dt="2019-01-21T07:29:51.096" v="4109" actId="207"/>
          <ac:spMkLst>
            <pc:docMk/>
            <pc:sldMk cId="1630842958" sldId="932"/>
            <ac:spMk id="6" creationId="{55A87DE4-9464-4902-8006-7234332F6831}"/>
          </ac:spMkLst>
        </pc:spChg>
        <pc:spChg chg="add del mod">
          <ac:chgData name="Bob Azmoun" userId="4e649b41cc892c0b" providerId="LiveId" clId="{DE865091-E12A-4ACB-ACE6-8E363E2A8F52}" dt="2019-01-21T07:20:14.218" v="3972" actId="478"/>
          <ac:spMkLst>
            <pc:docMk/>
            <pc:sldMk cId="1630842958" sldId="932"/>
            <ac:spMk id="7" creationId="{899DB0DA-CC08-4181-8734-3E4DD8616F21}"/>
          </ac:spMkLst>
        </pc:spChg>
      </pc:sldChg>
      <pc:sldChg chg="addSp delSp modSp add">
        <pc:chgData name="Bob Azmoun" userId="4e649b41cc892c0b" providerId="LiveId" clId="{DE865091-E12A-4ACB-ACE6-8E363E2A8F52}" dt="2019-01-21T08:01:50.516" v="4561" actId="1035"/>
        <pc:sldMkLst>
          <pc:docMk/>
          <pc:sldMk cId="1391790013" sldId="933"/>
        </pc:sldMkLst>
        <pc:spChg chg="add del mod">
          <ac:chgData name="Bob Azmoun" userId="4e649b41cc892c0b" providerId="LiveId" clId="{DE865091-E12A-4ACB-ACE6-8E363E2A8F52}" dt="2019-01-21T08:00:40.081" v="4549"/>
          <ac:spMkLst>
            <pc:docMk/>
            <pc:sldMk cId="1391790013" sldId="933"/>
            <ac:spMk id="2" creationId="{AD27C5A2-8FBD-483F-A7B9-350BC81296F2}"/>
          </ac:spMkLst>
        </pc:spChg>
        <pc:spChg chg="add del mod">
          <ac:chgData name="Bob Azmoun" userId="4e649b41cc892c0b" providerId="LiveId" clId="{DE865091-E12A-4ACB-ACE6-8E363E2A8F52}" dt="2019-01-21T08:00:47.406" v="4551" actId="478"/>
          <ac:spMkLst>
            <pc:docMk/>
            <pc:sldMk cId="1391790013" sldId="933"/>
            <ac:spMk id="3" creationId="{895F4F15-CB3B-47BC-9F31-CFC33B942F9E}"/>
          </ac:spMkLst>
        </pc:spChg>
        <pc:spChg chg="mod">
          <ac:chgData name="Bob Azmoun" userId="4e649b41cc892c0b" providerId="LiveId" clId="{DE865091-E12A-4ACB-ACE6-8E363E2A8F52}" dt="2019-01-21T08:01:50.516" v="4561" actId="1035"/>
          <ac:spMkLst>
            <pc:docMk/>
            <pc:sldMk cId="1391790013" sldId="933"/>
            <ac:spMk id="6" creationId="{FFEA2378-1F9B-47A3-B724-44801A07CCE5}"/>
          </ac:spMkLst>
        </pc:spChg>
        <pc:spChg chg="mod">
          <ac:chgData name="Bob Azmoun" userId="4e649b41cc892c0b" providerId="LiveId" clId="{DE865091-E12A-4ACB-ACE6-8E363E2A8F52}" dt="2019-01-21T07:30:09.859" v="4112" actId="1076"/>
          <ac:spMkLst>
            <pc:docMk/>
            <pc:sldMk cId="1391790013" sldId="933"/>
            <ac:spMk id="8" creationId="{1D17B891-B2C2-4D98-80C9-9F590624E8C5}"/>
          </ac:spMkLst>
        </pc:spChg>
        <pc:spChg chg="add del mod">
          <ac:chgData name="Bob Azmoun" userId="4e649b41cc892c0b" providerId="LiveId" clId="{DE865091-E12A-4ACB-ACE6-8E363E2A8F52}" dt="2019-01-21T07:30:01.796" v="4111" actId="207"/>
          <ac:spMkLst>
            <pc:docMk/>
            <pc:sldMk cId="1391790013" sldId="933"/>
            <ac:spMk id="11" creationId="{A7FB2C2B-D44D-4631-A7FB-A45620ADCB1C}"/>
          </ac:spMkLst>
        </pc:spChg>
        <pc:spChg chg="del mod">
          <ac:chgData name="Bob Azmoun" userId="4e649b41cc892c0b" providerId="LiveId" clId="{DE865091-E12A-4ACB-ACE6-8E363E2A8F52}" dt="2019-01-21T07:23:55.282" v="4000" actId="478"/>
          <ac:spMkLst>
            <pc:docMk/>
            <pc:sldMk cId="1391790013" sldId="933"/>
            <ac:spMk id="12" creationId="{53383BC1-47CB-435A-9F8F-095CAE7805D4}"/>
          </ac:spMkLst>
        </pc:spChg>
        <pc:spChg chg="add del mod">
          <ac:chgData name="Bob Azmoun" userId="4e649b41cc892c0b" providerId="LiveId" clId="{DE865091-E12A-4ACB-ACE6-8E363E2A8F52}" dt="2019-01-21T07:26:22.842" v="4022"/>
          <ac:spMkLst>
            <pc:docMk/>
            <pc:sldMk cId="1391790013" sldId="933"/>
            <ac:spMk id="16" creationId="{D1C57143-3079-40B0-82C3-333184B19677}"/>
          </ac:spMkLst>
        </pc:spChg>
      </pc:sldChg>
      <pc:sldChg chg="addSp delSp modSp add">
        <pc:chgData name="Bob Azmoun" userId="4e649b41cc892c0b" providerId="LiveId" clId="{DE865091-E12A-4ACB-ACE6-8E363E2A8F52}" dt="2019-01-21T07:31:07.640" v="4144" actId="478"/>
        <pc:sldMkLst>
          <pc:docMk/>
          <pc:sldMk cId="3947184176" sldId="934"/>
        </pc:sldMkLst>
        <pc:spChg chg="del mod">
          <ac:chgData name="Bob Azmoun" userId="4e649b41cc892c0b" providerId="LiveId" clId="{DE865091-E12A-4ACB-ACE6-8E363E2A8F52}" dt="2019-01-21T07:31:07.640" v="4144" actId="478"/>
          <ac:spMkLst>
            <pc:docMk/>
            <pc:sldMk cId="3947184176" sldId="934"/>
            <ac:spMk id="10" creationId="{E482BFEF-2CF2-4144-8416-48AD366D07FE}"/>
          </ac:spMkLst>
        </pc:spChg>
        <pc:spChg chg="add mod">
          <ac:chgData name="Bob Azmoun" userId="4e649b41cc892c0b" providerId="LiveId" clId="{DE865091-E12A-4ACB-ACE6-8E363E2A8F52}" dt="2019-01-21T07:30:46.618" v="4143" actId="14100"/>
          <ac:spMkLst>
            <pc:docMk/>
            <pc:sldMk cId="3947184176" sldId="934"/>
            <ac:spMk id="23" creationId="{379FF979-450F-4BD9-967C-F9871810392F}"/>
          </ac:spMkLst>
        </pc:spChg>
      </pc:sldChg>
      <pc:sldChg chg="addSp delSp modSp add">
        <pc:chgData name="Bob Azmoun" userId="4e649b41cc892c0b" providerId="LiveId" clId="{DE865091-E12A-4ACB-ACE6-8E363E2A8F52}" dt="2019-01-21T07:40:18.349" v="4291"/>
        <pc:sldMkLst>
          <pc:docMk/>
          <pc:sldMk cId="3424344471" sldId="935"/>
        </pc:sldMkLst>
        <pc:spChg chg="add mod">
          <ac:chgData name="Bob Azmoun" userId="4e649b41cc892c0b" providerId="LiveId" clId="{DE865091-E12A-4ACB-ACE6-8E363E2A8F52}" dt="2019-01-21T07:31:42.835" v="4190" actId="207"/>
          <ac:spMkLst>
            <pc:docMk/>
            <pc:sldMk cId="3424344471" sldId="935"/>
            <ac:spMk id="5" creationId="{DA7C1BEE-3674-4028-8524-EECC032F7955}"/>
          </ac:spMkLst>
        </pc:spChg>
        <pc:spChg chg="add del">
          <ac:chgData name="Bob Azmoun" userId="4e649b41cc892c0b" providerId="LiveId" clId="{DE865091-E12A-4ACB-ACE6-8E363E2A8F52}" dt="2019-01-21T07:40:18.349" v="4291"/>
          <ac:spMkLst>
            <pc:docMk/>
            <pc:sldMk cId="3424344471" sldId="935"/>
            <ac:spMk id="6" creationId="{752E25B2-E4E5-44FF-B7BD-645B1910724B}"/>
          </ac:spMkLst>
        </pc:spChg>
        <pc:spChg chg="del mod">
          <ac:chgData name="Bob Azmoun" userId="4e649b41cc892c0b" providerId="LiveId" clId="{DE865091-E12A-4ACB-ACE6-8E363E2A8F52}" dt="2019-01-21T07:31:52.083" v="4193" actId="478"/>
          <ac:spMkLst>
            <pc:docMk/>
            <pc:sldMk cId="3424344471" sldId="935"/>
            <ac:spMk id="10" creationId="{E482BFEF-2CF2-4144-8416-48AD366D07FE}"/>
          </ac:spMkLst>
        </pc:spChg>
        <pc:spChg chg="mod">
          <ac:chgData name="Bob Azmoun" userId="4e649b41cc892c0b" providerId="LiveId" clId="{DE865091-E12A-4ACB-ACE6-8E363E2A8F52}" dt="2019-01-21T07:31:48.582" v="4191" actId="1076"/>
          <ac:spMkLst>
            <pc:docMk/>
            <pc:sldMk cId="3424344471" sldId="935"/>
            <ac:spMk id="23" creationId="{425709DA-32E4-4C25-8F26-5E40401ADDA7}"/>
          </ac:spMkLst>
        </pc:spChg>
      </pc:sldChg>
      <pc:sldChg chg="addSp delSp modSp add">
        <pc:chgData name="Bob Azmoun" userId="4e649b41cc892c0b" providerId="LiveId" clId="{DE865091-E12A-4ACB-ACE6-8E363E2A8F52}" dt="2019-01-21T07:40:38.807" v="4314" actId="20577"/>
        <pc:sldMkLst>
          <pc:docMk/>
          <pc:sldMk cId="1587586492" sldId="936"/>
        </pc:sldMkLst>
        <pc:spChg chg="del">
          <ac:chgData name="Bob Azmoun" userId="4e649b41cc892c0b" providerId="LiveId" clId="{DE865091-E12A-4ACB-ACE6-8E363E2A8F52}" dt="2019-01-21T07:40:27.235" v="4293"/>
          <ac:spMkLst>
            <pc:docMk/>
            <pc:sldMk cId="1587586492" sldId="936"/>
            <ac:spMk id="2" creationId="{C8990A5F-DAC0-4E14-B2CD-8568AC79146D}"/>
          </ac:spMkLst>
        </pc:spChg>
        <pc:spChg chg="del">
          <ac:chgData name="Bob Azmoun" userId="4e649b41cc892c0b" providerId="LiveId" clId="{DE865091-E12A-4ACB-ACE6-8E363E2A8F52}" dt="2019-01-21T07:40:27.235" v="4293"/>
          <ac:spMkLst>
            <pc:docMk/>
            <pc:sldMk cId="1587586492" sldId="936"/>
            <ac:spMk id="3" creationId="{3E806393-F17C-4CDF-9E76-182BA2CD11A7}"/>
          </ac:spMkLst>
        </pc:spChg>
        <pc:spChg chg="add del mod">
          <ac:chgData name="Bob Azmoun" userId="4e649b41cc892c0b" providerId="LiveId" clId="{DE865091-E12A-4ACB-ACE6-8E363E2A8F52}" dt="2019-01-21T07:40:30.225" v="4294"/>
          <ac:spMkLst>
            <pc:docMk/>
            <pc:sldMk cId="1587586492" sldId="936"/>
            <ac:spMk id="4" creationId="{89408ABC-2B53-4651-A0C9-EE0AA1F8610C}"/>
          </ac:spMkLst>
        </pc:spChg>
        <pc:spChg chg="add mod">
          <ac:chgData name="Bob Azmoun" userId="4e649b41cc892c0b" providerId="LiveId" clId="{DE865091-E12A-4ACB-ACE6-8E363E2A8F52}" dt="2019-01-21T07:40:38.807" v="4314" actId="20577"/>
          <ac:spMkLst>
            <pc:docMk/>
            <pc:sldMk cId="1587586492" sldId="936"/>
            <ac:spMk id="5" creationId="{DEBF2852-A970-481E-933D-B2F3B0E72E0C}"/>
          </ac:spMkLst>
        </pc:spChg>
      </pc:sldChg>
      <pc:sldChg chg="add del">
        <pc:chgData name="Bob Azmoun" userId="4e649b41cc892c0b" providerId="LiveId" clId="{DE865091-E12A-4ACB-ACE6-8E363E2A8F52}" dt="2019-01-21T07:23:14.371" v="3990"/>
        <pc:sldMkLst>
          <pc:docMk/>
          <pc:sldMk cId="2650368231" sldId="936"/>
        </pc:sldMkLst>
      </pc:sldChg>
      <pc:sldChg chg="add del">
        <pc:chgData name="Bob Azmoun" userId="4e649b41cc892c0b" providerId="LiveId" clId="{DE865091-E12A-4ACB-ACE6-8E363E2A8F52}" dt="2019-01-21T07:23:14.371" v="3990"/>
        <pc:sldMkLst>
          <pc:docMk/>
          <pc:sldMk cId="1891153258" sldId="937"/>
        </pc:sldMkLst>
      </pc:sldChg>
      <pc:sldChg chg="modSp add">
        <pc:chgData name="Bob Azmoun" userId="4e649b41cc892c0b" providerId="LiveId" clId="{DE865091-E12A-4ACB-ACE6-8E363E2A8F52}" dt="2019-01-21T07:41:06.392" v="4322" actId="20577"/>
        <pc:sldMkLst>
          <pc:docMk/>
          <pc:sldMk cId="2797528184" sldId="937"/>
        </pc:sldMkLst>
        <pc:spChg chg="mod">
          <ac:chgData name="Bob Azmoun" userId="4e649b41cc892c0b" providerId="LiveId" clId="{DE865091-E12A-4ACB-ACE6-8E363E2A8F52}" dt="2019-01-21T07:41:06.392" v="4322" actId="20577"/>
          <ac:spMkLst>
            <pc:docMk/>
            <pc:sldMk cId="2797528184" sldId="937"/>
            <ac:spMk id="5" creationId="{DEBF2852-A970-481E-933D-B2F3B0E72E0C}"/>
          </ac:spMkLst>
        </pc:spChg>
      </pc:sldChg>
      <pc:sldChg chg="add del">
        <pc:chgData name="Bob Azmoun" userId="4e649b41cc892c0b" providerId="LiveId" clId="{DE865091-E12A-4ACB-ACE6-8E363E2A8F52}" dt="2019-01-21T07:23:14.371" v="3990"/>
        <pc:sldMkLst>
          <pc:docMk/>
          <pc:sldMk cId="762475133" sldId="938"/>
        </pc:sldMkLst>
      </pc:sldChg>
      <pc:sldChg chg="modSp add">
        <pc:chgData name="Bob Azmoun" userId="4e649b41cc892c0b" providerId="LiveId" clId="{DE865091-E12A-4ACB-ACE6-8E363E2A8F52}" dt="2019-01-21T07:42:54.511" v="4326" actId="207"/>
        <pc:sldMkLst>
          <pc:docMk/>
          <pc:sldMk cId="2664543764" sldId="938"/>
        </pc:sldMkLst>
        <pc:spChg chg="mod">
          <ac:chgData name="Bob Azmoun" userId="4e649b41cc892c0b" providerId="LiveId" clId="{DE865091-E12A-4ACB-ACE6-8E363E2A8F52}" dt="2019-01-21T07:42:54.511" v="4326" actId="207"/>
          <ac:spMkLst>
            <pc:docMk/>
            <pc:sldMk cId="2664543764" sldId="938"/>
            <ac:spMk id="2" creationId="{5489C0A7-7BC2-4B46-954D-99B6FF3410D1}"/>
          </ac:spMkLst>
        </pc:spChg>
      </pc:sldChg>
      <pc:sldMasterChg chg="modSldLayout">
        <pc:chgData name="Bob Azmoun" userId="4e649b41cc892c0b" providerId="LiveId" clId="{DE865091-E12A-4ACB-ACE6-8E363E2A8F52}" dt="2019-01-21T08:02:46.058" v="4563" actId="14100"/>
        <pc:sldMasterMkLst>
          <pc:docMk/>
          <pc:sldMasterMk cId="3329986108" sldId="2147483648"/>
        </pc:sldMasterMkLst>
        <pc:sldLayoutChg chg="delSp modSp">
          <pc:chgData name="Bob Azmoun" userId="4e649b41cc892c0b" providerId="LiveId" clId="{DE865091-E12A-4ACB-ACE6-8E363E2A8F52}" dt="2019-01-21T07:53:41.372" v="4512" actId="14100"/>
          <pc:sldLayoutMkLst>
            <pc:docMk/>
            <pc:sldMasterMk cId="3329986108" sldId="2147483648"/>
            <pc:sldLayoutMk cId="3592736794" sldId="2147483649"/>
          </pc:sldLayoutMkLst>
          <pc:spChg chg="del">
            <ac:chgData name="Bob Azmoun" userId="4e649b41cc892c0b" providerId="LiveId" clId="{DE865091-E12A-4ACB-ACE6-8E363E2A8F52}" dt="2019-01-21T07:53:22.406" v="4507" actId="478"/>
            <ac:spMkLst>
              <pc:docMk/>
              <pc:sldMasterMk cId="3329986108" sldId="2147483648"/>
              <pc:sldLayoutMk cId="3592736794" sldId="2147483649"/>
              <ac:spMk id="4" creationId="{2EDB4D88-E9F4-4BAF-9E2E-326F3B415CA5}"/>
            </ac:spMkLst>
          </pc:spChg>
          <pc:spChg chg="mod">
            <ac:chgData name="Bob Azmoun" userId="4e649b41cc892c0b" providerId="LiveId" clId="{DE865091-E12A-4ACB-ACE6-8E363E2A8F52}" dt="2019-01-21T07:53:34.301" v="4510" actId="1076"/>
            <ac:spMkLst>
              <pc:docMk/>
              <pc:sldMasterMk cId="3329986108" sldId="2147483648"/>
              <pc:sldLayoutMk cId="3592736794" sldId="2147483649"/>
              <ac:spMk id="5" creationId="{04F200D6-3CF2-4BDC-9C05-A45C2CA3E081}"/>
            </ac:spMkLst>
          </pc:spChg>
          <pc:spChg chg="mod">
            <ac:chgData name="Bob Azmoun" userId="4e649b41cc892c0b" providerId="LiveId" clId="{DE865091-E12A-4ACB-ACE6-8E363E2A8F52}" dt="2019-01-21T07:53:41.372" v="4512" actId="14100"/>
            <ac:spMkLst>
              <pc:docMk/>
              <pc:sldMasterMk cId="3329986108" sldId="2147483648"/>
              <pc:sldLayoutMk cId="3592736794" sldId="2147483649"/>
              <ac:spMk id="6" creationId="{5245940C-E231-4D5F-8975-C7B6B157F02C}"/>
            </ac:spMkLst>
          </pc:spChg>
        </pc:sldLayoutChg>
        <pc:sldLayoutChg chg="modSp">
          <pc:chgData name="Bob Azmoun" userId="4e649b41cc892c0b" providerId="LiveId" clId="{DE865091-E12A-4ACB-ACE6-8E363E2A8F52}" dt="2019-01-21T07:59:01.250" v="4544" actId="1076"/>
          <pc:sldLayoutMkLst>
            <pc:docMk/>
            <pc:sldMasterMk cId="3329986108" sldId="2147483648"/>
            <pc:sldLayoutMk cId="3378367212" sldId="2147483650"/>
          </pc:sldLayoutMkLst>
          <pc:spChg chg="mod">
            <ac:chgData name="Bob Azmoun" userId="4e649b41cc892c0b" providerId="LiveId" clId="{DE865091-E12A-4ACB-ACE6-8E363E2A8F52}" dt="2019-01-21T07:58:53.083" v="4541" actId="14100"/>
            <ac:spMkLst>
              <pc:docMk/>
              <pc:sldMasterMk cId="3329986108" sldId="2147483648"/>
              <pc:sldLayoutMk cId="3378367212" sldId="2147483650"/>
              <ac:spMk id="5" creationId="{83AAE4D2-581A-40AC-BEBA-0625569E25B2}"/>
            </ac:spMkLst>
          </pc:spChg>
          <pc:spChg chg="mod">
            <ac:chgData name="Bob Azmoun" userId="4e649b41cc892c0b" providerId="LiveId" clId="{DE865091-E12A-4ACB-ACE6-8E363E2A8F52}" dt="2019-01-21T07:59:01.250" v="4544" actId="1076"/>
            <ac:spMkLst>
              <pc:docMk/>
              <pc:sldMasterMk cId="3329986108" sldId="2147483648"/>
              <pc:sldLayoutMk cId="3378367212" sldId="2147483650"/>
              <ac:spMk id="6" creationId="{A07E6D81-4958-4BA6-92CC-4A2DC40D59D7}"/>
            </ac:spMkLst>
          </pc:spChg>
        </pc:sldLayoutChg>
        <pc:sldLayoutChg chg="delSp modSp">
          <pc:chgData name="Bob Azmoun" userId="4e649b41cc892c0b" providerId="LiveId" clId="{DE865091-E12A-4ACB-ACE6-8E363E2A8F52}" dt="2019-01-21T07:54:34.516" v="4517" actId="1076"/>
          <pc:sldLayoutMkLst>
            <pc:docMk/>
            <pc:sldMasterMk cId="3329986108" sldId="2147483648"/>
            <pc:sldLayoutMk cId="3866920810" sldId="2147483654"/>
          </pc:sldLayoutMkLst>
          <pc:spChg chg="mod">
            <ac:chgData name="Bob Azmoun" userId="4e649b41cc892c0b" providerId="LiveId" clId="{DE865091-E12A-4ACB-ACE6-8E363E2A8F52}" dt="2019-01-21T06:55:32.263" v="3726" actId="14100"/>
            <ac:spMkLst>
              <pc:docMk/>
              <pc:sldMasterMk cId="3329986108" sldId="2147483648"/>
              <pc:sldLayoutMk cId="3866920810" sldId="2147483654"/>
              <ac:spMk id="2" creationId="{F0BF8B5F-A800-468A-877D-CB3FD1A177BF}"/>
            </ac:spMkLst>
          </pc:spChg>
          <pc:spChg chg="del">
            <ac:chgData name="Bob Azmoun" userId="4e649b41cc892c0b" providerId="LiveId" clId="{DE865091-E12A-4ACB-ACE6-8E363E2A8F52}" dt="2019-01-21T07:54:12.750" v="4513" actId="478"/>
            <ac:spMkLst>
              <pc:docMk/>
              <pc:sldMasterMk cId="3329986108" sldId="2147483648"/>
              <pc:sldLayoutMk cId="3866920810" sldId="2147483654"/>
              <ac:spMk id="3" creationId="{0A2341BE-AD1B-4E59-BC5C-5DCA59A996CF}"/>
            </ac:spMkLst>
          </pc:spChg>
          <pc:spChg chg="mod">
            <ac:chgData name="Bob Azmoun" userId="4e649b41cc892c0b" providerId="LiveId" clId="{DE865091-E12A-4ACB-ACE6-8E363E2A8F52}" dt="2019-01-21T07:54:24.867" v="4515" actId="1076"/>
            <ac:spMkLst>
              <pc:docMk/>
              <pc:sldMasterMk cId="3329986108" sldId="2147483648"/>
              <pc:sldLayoutMk cId="3866920810" sldId="2147483654"/>
              <ac:spMk id="4" creationId="{BF8896AA-C2E3-4B2D-B6C8-18D99277E46D}"/>
            </ac:spMkLst>
          </pc:spChg>
          <pc:spChg chg="mod">
            <ac:chgData name="Bob Azmoun" userId="4e649b41cc892c0b" providerId="LiveId" clId="{DE865091-E12A-4ACB-ACE6-8E363E2A8F52}" dt="2019-01-21T07:54:34.516" v="4517" actId="1076"/>
            <ac:spMkLst>
              <pc:docMk/>
              <pc:sldMasterMk cId="3329986108" sldId="2147483648"/>
              <pc:sldLayoutMk cId="3866920810" sldId="2147483654"/>
              <ac:spMk id="5" creationId="{6A343F55-2A94-4ECA-930A-E7FAEB821D6C}"/>
            </ac:spMkLst>
          </pc:spChg>
        </pc:sldLayoutChg>
        <pc:sldLayoutChg chg="modSp setBg">
          <pc:chgData name="Bob Azmoun" userId="4e649b41cc892c0b" providerId="LiveId" clId="{DE865091-E12A-4ACB-ACE6-8E363E2A8F52}" dt="2019-01-21T07:57:16.898" v="4528" actId="1076"/>
          <pc:sldLayoutMkLst>
            <pc:docMk/>
            <pc:sldMasterMk cId="3329986108" sldId="2147483648"/>
            <pc:sldLayoutMk cId="1426190170" sldId="2147483660"/>
          </pc:sldLayoutMkLst>
          <pc:spChg chg="mod">
            <ac:chgData name="Bob Azmoun" userId="4e649b41cc892c0b" providerId="LiveId" clId="{DE865091-E12A-4ACB-ACE6-8E363E2A8F52}" dt="2019-01-21T07:57:16.898" v="4528" actId="1076"/>
            <ac:spMkLst>
              <pc:docMk/>
              <pc:sldMasterMk cId="3329986108" sldId="2147483648"/>
              <pc:sldLayoutMk cId="1426190170" sldId="2147483660"/>
              <ac:spMk id="4" creationId="{00000000-0000-0000-0000-000000000000}"/>
            </ac:spMkLst>
          </pc:spChg>
          <pc:spChg chg="mod">
            <ac:chgData name="Bob Azmoun" userId="4e649b41cc892c0b" providerId="LiveId" clId="{DE865091-E12A-4ACB-ACE6-8E363E2A8F52}" dt="2019-01-21T07:56:49.582" v="4527" actId="14100"/>
            <ac:spMkLst>
              <pc:docMk/>
              <pc:sldMasterMk cId="3329986108" sldId="2147483648"/>
              <pc:sldLayoutMk cId="1426190170" sldId="2147483660"/>
              <ac:spMk id="5" creationId="{00000000-0000-0000-0000-000000000000}"/>
            </ac:spMkLst>
          </pc:spChg>
          <pc:spChg chg="mod">
            <ac:chgData name="Bob Azmoun" userId="4e649b41cc892c0b" providerId="LiveId" clId="{DE865091-E12A-4ACB-ACE6-8E363E2A8F52}" dt="2019-01-21T07:56:45.639" v="4526" actId="14100"/>
            <ac:spMkLst>
              <pc:docMk/>
              <pc:sldMasterMk cId="3329986108" sldId="2147483648"/>
              <pc:sldLayoutMk cId="1426190170" sldId="2147483660"/>
              <ac:spMk id="6" creationId="{00000000-0000-0000-0000-000000000000}"/>
            </ac:spMkLst>
          </pc:spChg>
        </pc:sldLayoutChg>
        <pc:sldLayoutChg chg="modSp">
          <pc:chgData name="Bob Azmoun" userId="4e649b41cc892c0b" providerId="LiveId" clId="{DE865091-E12A-4ACB-ACE6-8E363E2A8F52}" dt="2019-01-21T08:02:46.058" v="4563" actId="14100"/>
          <pc:sldLayoutMkLst>
            <pc:docMk/>
            <pc:sldMasterMk cId="3329986108" sldId="2147483648"/>
            <pc:sldLayoutMk cId="987652859" sldId="2147483661"/>
          </pc:sldLayoutMkLst>
          <pc:spChg chg="mod">
            <ac:chgData name="Bob Azmoun" userId="4e649b41cc892c0b" providerId="LiveId" clId="{DE865091-E12A-4ACB-ACE6-8E363E2A8F52}" dt="2019-01-21T08:02:46.058" v="4563" actId="14100"/>
            <ac:spMkLst>
              <pc:docMk/>
              <pc:sldMasterMk cId="3329986108" sldId="2147483648"/>
              <pc:sldLayoutMk cId="987652859" sldId="2147483661"/>
              <ac:spMk id="34" creationId="{00000000-0000-0000-0000-000000000000}"/>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6DF8067-FF21-4896-A5C7-31A92477414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52C0BE15-5ED2-41D3-BD08-A338A9CC93F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3CE2AB7-4DF5-48F3-9671-338F712073B3}" type="datetimeFigureOut">
              <a:rPr lang="en-US" smtClean="0"/>
              <a:t>1/21/2019</a:t>
            </a:fld>
            <a:endParaRPr lang="en-US"/>
          </a:p>
        </p:txBody>
      </p:sp>
      <p:sp>
        <p:nvSpPr>
          <p:cNvPr id="4" name="Footer Placeholder 3">
            <a:extLst>
              <a:ext uri="{FF2B5EF4-FFF2-40B4-BE49-F238E27FC236}">
                <a16:creationId xmlns:a16="http://schemas.microsoft.com/office/drawing/2014/main" id="{53FD9C29-E7EB-4850-8C31-50B55BBB899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54A1338B-F61B-4CBC-9E48-E3DE6A550D7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0D4C85A-3992-4CA5-AFF2-5E239649C606}" type="slidenum">
              <a:rPr lang="en-US" smtClean="0"/>
              <a:t>‹#›</a:t>
            </a:fld>
            <a:endParaRPr lang="en-US"/>
          </a:p>
        </p:txBody>
      </p:sp>
    </p:spTree>
    <p:extLst>
      <p:ext uri="{BB962C8B-B14F-4D97-AF65-F5344CB8AC3E}">
        <p14:creationId xmlns:p14="http://schemas.microsoft.com/office/powerpoint/2010/main" val="31898771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30C57A1-CD4F-4456-8263-0492248BE06A}" type="datetimeFigureOut">
              <a:rPr lang="en-US" smtClean="0"/>
              <a:t>1/21/2019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C128EC-43C8-4764-9E1F-5578D2780424}" type="slidenum">
              <a:rPr lang="en-US" smtClean="0"/>
              <a:t>‹#›</a:t>
            </a:fld>
            <a:endParaRPr lang="en-US"/>
          </a:p>
        </p:txBody>
      </p:sp>
    </p:spTree>
    <p:extLst>
      <p:ext uri="{BB962C8B-B14F-4D97-AF65-F5344CB8AC3E}">
        <p14:creationId xmlns:p14="http://schemas.microsoft.com/office/powerpoint/2010/main" val="22659587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2BE880-BD3C-4FFC-8ADF-AB328B7576D6}" type="slidenum">
              <a:rPr lang="en-US" smtClean="0"/>
              <a:t>27</a:t>
            </a:fld>
            <a:endParaRPr lang="en-US"/>
          </a:p>
        </p:txBody>
      </p:sp>
    </p:spTree>
    <p:extLst>
      <p:ext uri="{BB962C8B-B14F-4D97-AF65-F5344CB8AC3E}">
        <p14:creationId xmlns:p14="http://schemas.microsoft.com/office/powerpoint/2010/main" val="24448621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2BE880-BD3C-4FFC-8ADF-AB328B7576D6}" type="slidenum">
              <a:rPr lang="en-US" smtClean="0"/>
              <a:t>28</a:t>
            </a:fld>
            <a:endParaRPr lang="en-US"/>
          </a:p>
        </p:txBody>
      </p:sp>
    </p:spTree>
    <p:extLst>
      <p:ext uri="{BB962C8B-B14F-4D97-AF65-F5344CB8AC3E}">
        <p14:creationId xmlns:p14="http://schemas.microsoft.com/office/powerpoint/2010/main" val="40310472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2BE880-BD3C-4FFC-8ADF-AB328B7576D6}" type="slidenum">
              <a:rPr lang="en-US" smtClean="0"/>
              <a:t>29</a:t>
            </a:fld>
            <a:endParaRPr lang="en-US"/>
          </a:p>
        </p:txBody>
      </p:sp>
    </p:spTree>
    <p:extLst>
      <p:ext uri="{BB962C8B-B14F-4D97-AF65-F5344CB8AC3E}">
        <p14:creationId xmlns:p14="http://schemas.microsoft.com/office/powerpoint/2010/main" val="29077300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2BE880-BD3C-4FFC-8ADF-AB328B7576D6}" type="slidenum">
              <a:rPr lang="en-US" smtClean="0"/>
              <a:t>30</a:t>
            </a:fld>
            <a:endParaRPr lang="en-US"/>
          </a:p>
        </p:txBody>
      </p:sp>
    </p:spTree>
    <p:extLst>
      <p:ext uri="{BB962C8B-B14F-4D97-AF65-F5344CB8AC3E}">
        <p14:creationId xmlns:p14="http://schemas.microsoft.com/office/powerpoint/2010/main" val="1369910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2BE880-BD3C-4FFC-8ADF-AB328B7576D6}" type="slidenum">
              <a:rPr lang="en-US" smtClean="0"/>
              <a:t>31</a:t>
            </a:fld>
            <a:endParaRPr lang="en-US"/>
          </a:p>
        </p:txBody>
      </p:sp>
    </p:spTree>
    <p:extLst>
      <p:ext uri="{BB962C8B-B14F-4D97-AF65-F5344CB8AC3E}">
        <p14:creationId xmlns:p14="http://schemas.microsoft.com/office/powerpoint/2010/main" val="39940663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2BE880-BD3C-4FFC-8ADF-AB328B7576D6}" type="slidenum">
              <a:rPr lang="en-US" smtClean="0"/>
              <a:t>32</a:t>
            </a:fld>
            <a:endParaRPr lang="en-US"/>
          </a:p>
        </p:txBody>
      </p:sp>
    </p:spTree>
    <p:extLst>
      <p:ext uri="{BB962C8B-B14F-4D97-AF65-F5344CB8AC3E}">
        <p14:creationId xmlns:p14="http://schemas.microsoft.com/office/powerpoint/2010/main" val="18703149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921C98-CF1F-4533-A7EA-3C4FC44ACF3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8DEA1E9-48CC-4D7E-B8A1-6A3028448B8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04F200D6-3CF2-4BDC-9C05-A45C2CA3E081}"/>
              </a:ext>
            </a:extLst>
          </p:cNvPr>
          <p:cNvSpPr>
            <a:spLocks noGrp="1"/>
          </p:cNvSpPr>
          <p:nvPr>
            <p:ph type="ftr" sz="quarter" idx="11"/>
          </p:nvPr>
        </p:nvSpPr>
        <p:spPr>
          <a:xfrm>
            <a:off x="4175760" y="6606222"/>
            <a:ext cx="4114800" cy="230505"/>
          </a:xfrm>
        </p:spPr>
        <p:txBody>
          <a:bodyPr/>
          <a:lstStyle/>
          <a:p>
            <a:r>
              <a:rPr lang="en-US"/>
              <a:t>EIC Detector R&amp;D AC Meeting @ BNL, 1/24/2019</a:t>
            </a:r>
          </a:p>
        </p:txBody>
      </p:sp>
      <p:sp>
        <p:nvSpPr>
          <p:cNvPr id="6" name="Slide Number Placeholder 5">
            <a:extLst>
              <a:ext uri="{FF2B5EF4-FFF2-40B4-BE49-F238E27FC236}">
                <a16:creationId xmlns:a16="http://schemas.microsoft.com/office/drawing/2014/main" id="{5245940C-E231-4D5F-8975-C7B6B157F02C}"/>
              </a:ext>
            </a:extLst>
          </p:cNvPr>
          <p:cNvSpPr>
            <a:spLocks noGrp="1"/>
          </p:cNvSpPr>
          <p:nvPr>
            <p:ph type="sldNum" sz="quarter" idx="12"/>
          </p:nvPr>
        </p:nvSpPr>
        <p:spPr>
          <a:xfrm>
            <a:off x="9448800" y="6606222"/>
            <a:ext cx="2743200" cy="230505"/>
          </a:xfrm>
        </p:spPr>
        <p:txBody>
          <a:bodyPr/>
          <a:lstStyle/>
          <a:p>
            <a:fld id="{BB6C9879-F642-4539-B771-5858C2549C41}" type="slidenum">
              <a:rPr lang="en-US" smtClean="0"/>
              <a:t>‹#›</a:t>
            </a:fld>
            <a:endParaRPr lang="en-US"/>
          </a:p>
        </p:txBody>
      </p:sp>
    </p:spTree>
    <p:extLst>
      <p:ext uri="{BB962C8B-B14F-4D97-AF65-F5344CB8AC3E}">
        <p14:creationId xmlns:p14="http://schemas.microsoft.com/office/powerpoint/2010/main" val="35927367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957112-0069-4355-82B7-FEEF8C5BE1C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4A70BF2-9FFA-41FF-8CB9-2814121A38A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D075C6B-7FDD-47E3-AC8C-5A4B283608A4}"/>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139B7C67-3690-4D54-9C90-E8205E34649A}"/>
              </a:ext>
            </a:extLst>
          </p:cNvPr>
          <p:cNvSpPr>
            <a:spLocks noGrp="1"/>
          </p:cNvSpPr>
          <p:nvPr>
            <p:ph type="ftr" sz="quarter" idx="11"/>
          </p:nvPr>
        </p:nvSpPr>
        <p:spPr/>
        <p:txBody>
          <a:bodyPr/>
          <a:lstStyle/>
          <a:p>
            <a:r>
              <a:rPr lang="en-US"/>
              <a:t>EIC Detector R&amp;D AC Meeting @ BNL, 1/24/2019</a:t>
            </a:r>
          </a:p>
        </p:txBody>
      </p:sp>
      <p:sp>
        <p:nvSpPr>
          <p:cNvPr id="6" name="Slide Number Placeholder 5">
            <a:extLst>
              <a:ext uri="{FF2B5EF4-FFF2-40B4-BE49-F238E27FC236}">
                <a16:creationId xmlns:a16="http://schemas.microsoft.com/office/drawing/2014/main" id="{705B04F0-EBB3-40D1-ACD4-C7A078CA90F5}"/>
              </a:ext>
            </a:extLst>
          </p:cNvPr>
          <p:cNvSpPr>
            <a:spLocks noGrp="1"/>
          </p:cNvSpPr>
          <p:nvPr>
            <p:ph type="sldNum" sz="quarter" idx="12"/>
          </p:nvPr>
        </p:nvSpPr>
        <p:spPr/>
        <p:txBody>
          <a:bodyPr/>
          <a:lstStyle/>
          <a:p>
            <a:fld id="{BB6C9879-F642-4539-B771-5858C2549C41}" type="slidenum">
              <a:rPr lang="en-US" smtClean="0"/>
              <a:t>‹#›</a:t>
            </a:fld>
            <a:endParaRPr lang="en-US"/>
          </a:p>
        </p:txBody>
      </p:sp>
    </p:spTree>
    <p:extLst>
      <p:ext uri="{BB962C8B-B14F-4D97-AF65-F5344CB8AC3E}">
        <p14:creationId xmlns:p14="http://schemas.microsoft.com/office/powerpoint/2010/main" val="21361853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978807D-DE9E-47AD-A1FC-CAD4D0FAABF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FAF0E1C-C996-49D5-AB0D-01CED09FD397}"/>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0450D0C-6681-472F-8D8B-DE24C91B49F7}"/>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CF03B34E-DA0D-4A41-91FC-2D405299CA89}"/>
              </a:ext>
            </a:extLst>
          </p:cNvPr>
          <p:cNvSpPr>
            <a:spLocks noGrp="1"/>
          </p:cNvSpPr>
          <p:nvPr>
            <p:ph type="ftr" sz="quarter" idx="11"/>
          </p:nvPr>
        </p:nvSpPr>
        <p:spPr/>
        <p:txBody>
          <a:bodyPr/>
          <a:lstStyle/>
          <a:p>
            <a:r>
              <a:rPr lang="en-US"/>
              <a:t>EIC Detector R&amp;D AC Meeting @ BNL, 1/24/2019</a:t>
            </a:r>
          </a:p>
        </p:txBody>
      </p:sp>
      <p:sp>
        <p:nvSpPr>
          <p:cNvPr id="6" name="Slide Number Placeholder 5">
            <a:extLst>
              <a:ext uri="{FF2B5EF4-FFF2-40B4-BE49-F238E27FC236}">
                <a16:creationId xmlns:a16="http://schemas.microsoft.com/office/drawing/2014/main" id="{91816E99-3736-49CA-8BFE-5E6852A5A3A4}"/>
              </a:ext>
            </a:extLst>
          </p:cNvPr>
          <p:cNvSpPr>
            <a:spLocks noGrp="1"/>
          </p:cNvSpPr>
          <p:nvPr>
            <p:ph type="sldNum" sz="quarter" idx="12"/>
          </p:nvPr>
        </p:nvSpPr>
        <p:spPr/>
        <p:txBody>
          <a:bodyPr/>
          <a:lstStyle/>
          <a:p>
            <a:fld id="{BB6C9879-F642-4539-B771-5858C2549C41}" type="slidenum">
              <a:rPr lang="en-US" smtClean="0"/>
              <a:t>‹#›</a:t>
            </a:fld>
            <a:endParaRPr lang="en-US"/>
          </a:p>
        </p:txBody>
      </p:sp>
    </p:spTree>
    <p:extLst>
      <p:ext uri="{BB962C8B-B14F-4D97-AF65-F5344CB8AC3E}">
        <p14:creationId xmlns:p14="http://schemas.microsoft.com/office/powerpoint/2010/main" val="23179778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534400" cy="828339"/>
          </a:xfrm>
        </p:spPr>
        <p:txBody>
          <a:bodyPr/>
          <a:lstStyle>
            <a:lvl1pPr>
              <a:defRPr>
                <a:solidFill>
                  <a:schemeClr val="bg1"/>
                </a:solidFill>
              </a:defRPr>
            </a:lvl1pPr>
          </a:lstStyle>
          <a:p>
            <a:r>
              <a:rPr lang="en-US" dirty="0"/>
              <a:t>Click to edit Master title style</a:t>
            </a:r>
          </a:p>
        </p:txBody>
      </p:sp>
      <p:sp>
        <p:nvSpPr>
          <p:cNvPr id="4" name="Date Placeholder 3"/>
          <p:cNvSpPr>
            <a:spLocks noGrp="1"/>
          </p:cNvSpPr>
          <p:nvPr>
            <p:ph type="dt" sz="half" idx="10"/>
          </p:nvPr>
        </p:nvSpPr>
        <p:spPr>
          <a:xfrm>
            <a:off x="0" y="6655659"/>
            <a:ext cx="954740" cy="202341"/>
          </a:xfrm>
        </p:spPr>
        <p:txBody>
          <a:bodyPr/>
          <a:lstStyle/>
          <a:p>
            <a:endParaRPr lang="en-US" dirty="0"/>
          </a:p>
        </p:txBody>
      </p:sp>
      <p:sp>
        <p:nvSpPr>
          <p:cNvPr id="5" name="Footer Placeholder 4"/>
          <p:cNvSpPr>
            <a:spLocks noGrp="1"/>
          </p:cNvSpPr>
          <p:nvPr>
            <p:ph type="ftr" sz="quarter" idx="11"/>
          </p:nvPr>
        </p:nvSpPr>
        <p:spPr>
          <a:xfrm>
            <a:off x="4850130" y="6652260"/>
            <a:ext cx="3288030" cy="205740"/>
          </a:xfrm>
        </p:spPr>
        <p:txBody>
          <a:bodyPr/>
          <a:lstStyle/>
          <a:p>
            <a:r>
              <a:rPr lang="en-US" dirty="0"/>
              <a:t>EIC Detector R&amp;D AC Meeting @ BNL, 1/24/2019</a:t>
            </a:r>
          </a:p>
        </p:txBody>
      </p:sp>
      <p:sp>
        <p:nvSpPr>
          <p:cNvPr id="6" name="Slide Number Placeholder 5"/>
          <p:cNvSpPr>
            <a:spLocks noGrp="1"/>
          </p:cNvSpPr>
          <p:nvPr>
            <p:ph type="sldNum" sz="quarter" idx="12"/>
          </p:nvPr>
        </p:nvSpPr>
        <p:spPr>
          <a:xfrm>
            <a:off x="11602949" y="6720840"/>
            <a:ext cx="589051" cy="137160"/>
          </a:xfrm>
        </p:spPr>
        <p:txBody>
          <a:bodyPr/>
          <a:lstStyle>
            <a:lvl1pPr>
              <a:defRPr sz="1800"/>
            </a:lvl1pPr>
          </a:lstStyle>
          <a:p>
            <a:fld id="{BDC4F15D-BE77-4607-A714-B9ADE03EBB60}" type="slidenum">
              <a:rPr lang="en-US" smtClean="0"/>
              <a:pPr/>
              <a:t>‹#›</a:t>
            </a:fld>
            <a:endParaRPr lang="en-US" dirty="0"/>
          </a:p>
        </p:txBody>
      </p:sp>
    </p:spTree>
    <p:extLst>
      <p:ext uri="{BB962C8B-B14F-4D97-AF65-F5344CB8AC3E}">
        <p14:creationId xmlns:p14="http://schemas.microsoft.com/office/powerpoint/2010/main" val="14261901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Title &amp; Subtitle">
    <p:spTree>
      <p:nvGrpSpPr>
        <p:cNvPr id="1" name=""/>
        <p:cNvGrpSpPr/>
        <p:nvPr/>
      </p:nvGrpSpPr>
      <p:grpSpPr>
        <a:xfrm>
          <a:off x="0" y="0"/>
          <a:ext cx="0" cy="0"/>
          <a:chOff x="0" y="0"/>
          <a:chExt cx="0" cy="0"/>
        </a:xfrm>
      </p:grpSpPr>
      <p:sp>
        <p:nvSpPr>
          <p:cNvPr id="32" name="Shape 32"/>
          <p:cNvSpPr>
            <a:spLocks noGrp="1"/>
          </p:cNvSpPr>
          <p:nvPr>
            <p:ph type="title"/>
          </p:nvPr>
        </p:nvSpPr>
        <p:spPr>
          <a:xfrm>
            <a:off x="1190625" y="1151930"/>
            <a:ext cx="9810750" cy="2321719"/>
          </a:xfrm>
          <a:prstGeom prst="rect">
            <a:avLst/>
          </a:prstGeom>
        </p:spPr>
        <p:txBody>
          <a:bodyPr/>
          <a:lstStyle/>
          <a:p>
            <a:pPr lvl="0">
              <a:defRPr sz="1800">
                <a:solidFill>
                  <a:srgbClr val="000000"/>
                </a:solidFill>
              </a:defRPr>
            </a:pPr>
            <a:r>
              <a:rPr sz="5625">
                <a:solidFill>
                  <a:srgbClr val="FFFFFF"/>
                </a:solidFill>
              </a:rPr>
              <a:t>Title Text</a:t>
            </a:r>
          </a:p>
        </p:txBody>
      </p:sp>
      <p:sp>
        <p:nvSpPr>
          <p:cNvPr id="33" name="Shape 33"/>
          <p:cNvSpPr>
            <a:spLocks noGrp="1"/>
          </p:cNvSpPr>
          <p:nvPr>
            <p:ph type="body" idx="1"/>
          </p:nvPr>
        </p:nvSpPr>
        <p:spPr>
          <a:xfrm>
            <a:off x="1190625" y="3536156"/>
            <a:ext cx="9810750" cy="794742"/>
          </a:xfrm>
          <a:prstGeom prst="rect">
            <a:avLst/>
          </a:prstGeom>
        </p:spPr>
        <p:txBody>
          <a:bodyPr/>
          <a:lstStyle/>
          <a:p>
            <a:pPr lvl="0">
              <a:defRPr sz="1800">
                <a:solidFill>
                  <a:srgbClr val="000000"/>
                </a:solidFill>
              </a:defRPr>
            </a:pPr>
            <a:r>
              <a:rPr sz="2250">
                <a:solidFill>
                  <a:srgbClr val="FFFFFF"/>
                </a:solidFill>
              </a:rPr>
              <a:t>Body Level One</a:t>
            </a:r>
          </a:p>
          <a:p>
            <a:pPr lvl="1">
              <a:defRPr sz="1800">
                <a:solidFill>
                  <a:srgbClr val="000000"/>
                </a:solidFill>
              </a:defRPr>
            </a:pPr>
            <a:r>
              <a:rPr sz="2250">
                <a:solidFill>
                  <a:srgbClr val="FFFFFF"/>
                </a:solidFill>
              </a:rPr>
              <a:t>Body Level Two</a:t>
            </a:r>
          </a:p>
          <a:p>
            <a:pPr lvl="2">
              <a:defRPr sz="1800">
                <a:solidFill>
                  <a:srgbClr val="000000"/>
                </a:solidFill>
              </a:defRPr>
            </a:pPr>
            <a:r>
              <a:rPr sz="2250">
                <a:solidFill>
                  <a:srgbClr val="FFFFFF"/>
                </a:solidFill>
              </a:rPr>
              <a:t>Body Level Three</a:t>
            </a:r>
          </a:p>
          <a:p>
            <a:pPr lvl="3">
              <a:defRPr sz="1800">
                <a:solidFill>
                  <a:srgbClr val="000000"/>
                </a:solidFill>
              </a:defRPr>
            </a:pPr>
            <a:r>
              <a:rPr sz="2250">
                <a:solidFill>
                  <a:srgbClr val="FFFFFF"/>
                </a:solidFill>
              </a:rPr>
              <a:t>Body Level Four</a:t>
            </a:r>
          </a:p>
          <a:p>
            <a:pPr lvl="4">
              <a:defRPr sz="1800">
                <a:solidFill>
                  <a:srgbClr val="000000"/>
                </a:solidFill>
              </a:defRPr>
            </a:pPr>
            <a:r>
              <a:rPr sz="2250">
                <a:solidFill>
                  <a:srgbClr val="FFFFFF"/>
                </a:solidFill>
              </a:rPr>
              <a:t>Body Level Five</a:t>
            </a:r>
          </a:p>
        </p:txBody>
      </p:sp>
      <p:sp>
        <p:nvSpPr>
          <p:cNvPr id="34" name="Shape 34"/>
          <p:cNvSpPr>
            <a:spLocks noGrp="1"/>
          </p:cNvSpPr>
          <p:nvPr>
            <p:ph type="sldNum" sz="quarter" idx="2"/>
          </p:nvPr>
        </p:nvSpPr>
        <p:spPr>
          <a:xfrm>
            <a:off x="9448800" y="6686550"/>
            <a:ext cx="2743200" cy="171450"/>
          </a:xfrm>
          <a:prstGeom prst="rect">
            <a:avLst/>
          </a:prstGeom>
        </p:spPr>
        <p:txBody>
          <a:bodyPr/>
          <a:lstStyle/>
          <a:p>
            <a:pPr lvl="0"/>
            <a:fld id="{86CB4B4D-7CA3-9044-876B-883B54F8677D}" type="slidenum">
              <a:t>‹#›</a:t>
            </a:fld>
            <a:endParaRPr/>
          </a:p>
        </p:txBody>
      </p:sp>
    </p:spTree>
    <p:extLst>
      <p:ext uri="{BB962C8B-B14F-4D97-AF65-F5344CB8AC3E}">
        <p14:creationId xmlns:p14="http://schemas.microsoft.com/office/powerpoint/2010/main" val="987652859"/>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CC934E-EEB4-4508-B2A2-019AA203A0B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FC8F5B5-DDAE-4F3C-B4AD-D0B3CDA126C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F341B4E-5214-4EA5-8C42-7C35CD90D120}"/>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83AAE4D2-581A-40AC-BEBA-0625569E25B2}"/>
              </a:ext>
            </a:extLst>
          </p:cNvPr>
          <p:cNvSpPr>
            <a:spLocks noGrp="1"/>
          </p:cNvSpPr>
          <p:nvPr>
            <p:ph type="ftr" sz="quarter" idx="11"/>
          </p:nvPr>
        </p:nvSpPr>
        <p:spPr>
          <a:xfrm>
            <a:off x="4038600" y="6640830"/>
            <a:ext cx="4114800" cy="217170"/>
          </a:xfrm>
        </p:spPr>
        <p:txBody>
          <a:bodyPr/>
          <a:lstStyle/>
          <a:p>
            <a:r>
              <a:rPr lang="en-US"/>
              <a:t>EIC Detector R&amp;D AC Meeting @ BNL, 1/24/2019</a:t>
            </a:r>
          </a:p>
        </p:txBody>
      </p:sp>
      <p:sp>
        <p:nvSpPr>
          <p:cNvPr id="6" name="Slide Number Placeholder 5">
            <a:extLst>
              <a:ext uri="{FF2B5EF4-FFF2-40B4-BE49-F238E27FC236}">
                <a16:creationId xmlns:a16="http://schemas.microsoft.com/office/drawing/2014/main" id="{A07E6D81-4958-4BA6-92CC-4A2DC40D59D7}"/>
              </a:ext>
            </a:extLst>
          </p:cNvPr>
          <p:cNvSpPr>
            <a:spLocks noGrp="1"/>
          </p:cNvSpPr>
          <p:nvPr>
            <p:ph type="sldNum" sz="quarter" idx="12"/>
          </p:nvPr>
        </p:nvSpPr>
        <p:spPr>
          <a:xfrm>
            <a:off x="9448800" y="6658134"/>
            <a:ext cx="2743200" cy="182562"/>
          </a:xfrm>
        </p:spPr>
        <p:txBody>
          <a:bodyPr/>
          <a:lstStyle/>
          <a:p>
            <a:fld id="{BB6C9879-F642-4539-B771-5858C2549C41}" type="slidenum">
              <a:rPr lang="en-US" smtClean="0"/>
              <a:t>‹#›</a:t>
            </a:fld>
            <a:endParaRPr lang="en-US"/>
          </a:p>
        </p:txBody>
      </p:sp>
    </p:spTree>
    <p:extLst>
      <p:ext uri="{BB962C8B-B14F-4D97-AF65-F5344CB8AC3E}">
        <p14:creationId xmlns:p14="http://schemas.microsoft.com/office/powerpoint/2010/main" val="33783672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9033A3-9D8A-43FD-B96C-A5111132E8D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61A87D2-7E40-46FB-AC8F-AF5670FB18E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AD219C6-2F11-4E2D-BD83-276B10D36DF6}"/>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298661E2-0F2A-4A49-A52E-980396AB6B12}"/>
              </a:ext>
            </a:extLst>
          </p:cNvPr>
          <p:cNvSpPr>
            <a:spLocks noGrp="1"/>
          </p:cNvSpPr>
          <p:nvPr>
            <p:ph type="ftr" sz="quarter" idx="11"/>
          </p:nvPr>
        </p:nvSpPr>
        <p:spPr/>
        <p:txBody>
          <a:bodyPr/>
          <a:lstStyle/>
          <a:p>
            <a:r>
              <a:rPr lang="en-US"/>
              <a:t>EIC Detector R&amp;D AC Meeting @ BNL, 1/24/2019</a:t>
            </a:r>
          </a:p>
        </p:txBody>
      </p:sp>
      <p:sp>
        <p:nvSpPr>
          <p:cNvPr id="6" name="Slide Number Placeholder 5">
            <a:extLst>
              <a:ext uri="{FF2B5EF4-FFF2-40B4-BE49-F238E27FC236}">
                <a16:creationId xmlns:a16="http://schemas.microsoft.com/office/drawing/2014/main" id="{672B6D80-E191-40AF-9E8D-D697AF08CAAF}"/>
              </a:ext>
            </a:extLst>
          </p:cNvPr>
          <p:cNvSpPr>
            <a:spLocks noGrp="1"/>
          </p:cNvSpPr>
          <p:nvPr>
            <p:ph type="sldNum" sz="quarter" idx="12"/>
          </p:nvPr>
        </p:nvSpPr>
        <p:spPr/>
        <p:txBody>
          <a:bodyPr/>
          <a:lstStyle/>
          <a:p>
            <a:fld id="{BB6C9879-F642-4539-B771-5858C2549C41}" type="slidenum">
              <a:rPr lang="en-US" smtClean="0"/>
              <a:t>‹#›</a:t>
            </a:fld>
            <a:endParaRPr lang="en-US"/>
          </a:p>
        </p:txBody>
      </p:sp>
    </p:spTree>
    <p:extLst>
      <p:ext uri="{BB962C8B-B14F-4D97-AF65-F5344CB8AC3E}">
        <p14:creationId xmlns:p14="http://schemas.microsoft.com/office/powerpoint/2010/main" val="29366762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638600-44BC-48EF-88E2-271A6CAED0D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1C846C8-4D0B-4CBA-AE29-1E4D7359D5BA}"/>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B98AA17-775F-4AD4-9601-C76B2A5BA50E}"/>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948A742-2B0B-4100-8535-57F6236265CF}"/>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CFAB8996-AEEF-4C93-AD3F-FD2987AAF198}"/>
              </a:ext>
            </a:extLst>
          </p:cNvPr>
          <p:cNvSpPr>
            <a:spLocks noGrp="1"/>
          </p:cNvSpPr>
          <p:nvPr>
            <p:ph type="ftr" sz="quarter" idx="11"/>
          </p:nvPr>
        </p:nvSpPr>
        <p:spPr/>
        <p:txBody>
          <a:bodyPr/>
          <a:lstStyle/>
          <a:p>
            <a:r>
              <a:rPr lang="en-US"/>
              <a:t>EIC Detector R&amp;D AC Meeting @ BNL, 1/24/2019</a:t>
            </a:r>
          </a:p>
        </p:txBody>
      </p:sp>
      <p:sp>
        <p:nvSpPr>
          <p:cNvPr id="7" name="Slide Number Placeholder 6">
            <a:extLst>
              <a:ext uri="{FF2B5EF4-FFF2-40B4-BE49-F238E27FC236}">
                <a16:creationId xmlns:a16="http://schemas.microsoft.com/office/drawing/2014/main" id="{F41063F9-B18E-4516-A50F-9E7A798AA5E2}"/>
              </a:ext>
            </a:extLst>
          </p:cNvPr>
          <p:cNvSpPr>
            <a:spLocks noGrp="1"/>
          </p:cNvSpPr>
          <p:nvPr>
            <p:ph type="sldNum" sz="quarter" idx="12"/>
          </p:nvPr>
        </p:nvSpPr>
        <p:spPr/>
        <p:txBody>
          <a:bodyPr/>
          <a:lstStyle/>
          <a:p>
            <a:fld id="{BB6C9879-F642-4539-B771-5858C2549C41}" type="slidenum">
              <a:rPr lang="en-US" smtClean="0"/>
              <a:t>‹#›</a:t>
            </a:fld>
            <a:endParaRPr lang="en-US"/>
          </a:p>
        </p:txBody>
      </p:sp>
    </p:spTree>
    <p:extLst>
      <p:ext uri="{BB962C8B-B14F-4D97-AF65-F5344CB8AC3E}">
        <p14:creationId xmlns:p14="http://schemas.microsoft.com/office/powerpoint/2010/main" val="24990450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D8C332-86E9-4239-A504-069CA9C493D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AC2A128-8AE8-4734-B2D2-5246F6DC7B8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AB851D4-45B4-44DF-8B1B-9BF1B92C1DBF}"/>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2A0796D-8BA1-4993-BAFD-77D295F9DF5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A4D62631-47CE-45F5-AE36-D322F949EB8E}"/>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98C90EC-1137-4471-BBFF-F78BD49F949B}"/>
              </a:ext>
            </a:extLst>
          </p:cNvPr>
          <p:cNvSpPr>
            <a:spLocks noGrp="1"/>
          </p:cNvSpPr>
          <p:nvPr>
            <p:ph type="dt" sz="half" idx="10"/>
          </p:nvPr>
        </p:nvSpPr>
        <p:spPr/>
        <p:txBody>
          <a:bodyPr/>
          <a:lstStyle/>
          <a:p>
            <a:endParaRPr lang="en-US"/>
          </a:p>
        </p:txBody>
      </p:sp>
      <p:sp>
        <p:nvSpPr>
          <p:cNvPr id="8" name="Footer Placeholder 7">
            <a:extLst>
              <a:ext uri="{FF2B5EF4-FFF2-40B4-BE49-F238E27FC236}">
                <a16:creationId xmlns:a16="http://schemas.microsoft.com/office/drawing/2014/main" id="{3D324D70-2691-4DED-8B86-D509D0521553}"/>
              </a:ext>
            </a:extLst>
          </p:cNvPr>
          <p:cNvSpPr>
            <a:spLocks noGrp="1"/>
          </p:cNvSpPr>
          <p:nvPr>
            <p:ph type="ftr" sz="quarter" idx="11"/>
          </p:nvPr>
        </p:nvSpPr>
        <p:spPr/>
        <p:txBody>
          <a:bodyPr/>
          <a:lstStyle/>
          <a:p>
            <a:r>
              <a:rPr lang="en-US"/>
              <a:t>EIC Detector R&amp;D AC Meeting @ BNL, 1/24/2019</a:t>
            </a:r>
          </a:p>
        </p:txBody>
      </p:sp>
      <p:sp>
        <p:nvSpPr>
          <p:cNvPr id="9" name="Slide Number Placeholder 8">
            <a:extLst>
              <a:ext uri="{FF2B5EF4-FFF2-40B4-BE49-F238E27FC236}">
                <a16:creationId xmlns:a16="http://schemas.microsoft.com/office/drawing/2014/main" id="{AF629A2E-6833-443F-BD7C-2E6AC33D743F}"/>
              </a:ext>
            </a:extLst>
          </p:cNvPr>
          <p:cNvSpPr>
            <a:spLocks noGrp="1"/>
          </p:cNvSpPr>
          <p:nvPr>
            <p:ph type="sldNum" sz="quarter" idx="12"/>
          </p:nvPr>
        </p:nvSpPr>
        <p:spPr/>
        <p:txBody>
          <a:bodyPr/>
          <a:lstStyle/>
          <a:p>
            <a:fld id="{BB6C9879-F642-4539-B771-5858C2549C41}" type="slidenum">
              <a:rPr lang="en-US" smtClean="0"/>
              <a:t>‹#›</a:t>
            </a:fld>
            <a:endParaRPr lang="en-US"/>
          </a:p>
        </p:txBody>
      </p:sp>
    </p:spTree>
    <p:extLst>
      <p:ext uri="{BB962C8B-B14F-4D97-AF65-F5344CB8AC3E}">
        <p14:creationId xmlns:p14="http://schemas.microsoft.com/office/powerpoint/2010/main" val="13012196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BF8B5F-A800-468A-877D-CB3FD1A177BF}"/>
              </a:ext>
            </a:extLst>
          </p:cNvPr>
          <p:cNvSpPr>
            <a:spLocks noGrp="1"/>
          </p:cNvSpPr>
          <p:nvPr>
            <p:ph type="title"/>
          </p:nvPr>
        </p:nvSpPr>
        <p:spPr>
          <a:xfrm>
            <a:off x="0" y="0"/>
            <a:ext cx="10058400" cy="914400"/>
          </a:xfrm>
        </p:spPr>
        <p:txBody>
          <a:bodyPr/>
          <a:lstStyle/>
          <a:p>
            <a:r>
              <a:rPr lang="en-US"/>
              <a:t>Click to edit Master title style</a:t>
            </a:r>
          </a:p>
        </p:txBody>
      </p:sp>
      <p:sp>
        <p:nvSpPr>
          <p:cNvPr id="4" name="Footer Placeholder 3">
            <a:extLst>
              <a:ext uri="{FF2B5EF4-FFF2-40B4-BE49-F238E27FC236}">
                <a16:creationId xmlns:a16="http://schemas.microsoft.com/office/drawing/2014/main" id="{BF8896AA-C2E3-4B2D-B6C8-18D99277E46D}"/>
              </a:ext>
            </a:extLst>
          </p:cNvPr>
          <p:cNvSpPr>
            <a:spLocks noGrp="1"/>
          </p:cNvSpPr>
          <p:nvPr>
            <p:ph type="ftr" sz="quarter" idx="11"/>
          </p:nvPr>
        </p:nvSpPr>
        <p:spPr>
          <a:xfrm>
            <a:off x="4015740" y="6663690"/>
            <a:ext cx="4114800" cy="160655"/>
          </a:xfrm>
        </p:spPr>
        <p:txBody>
          <a:bodyPr/>
          <a:lstStyle/>
          <a:p>
            <a:r>
              <a:rPr lang="en-US"/>
              <a:t>EIC Detector R&amp;D AC Meeting @ BNL, 1/24/2019</a:t>
            </a:r>
          </a:p>
        </p:txBody>
      </p:sp>
      <p:sp>
        <p:nvSpPr>
          <p:cNvPr id="5" name="Slide Number Placeholder 4">
            <a:extLst>
              <a:ext uri="{FF2B5EF4-FFF2-40B4-BE49-F238E27FC236}">
                <a16:creationId xmlns:a16="http://schemas.microsoft.com/office/drawing/2014/main" id="{6A343F55-2A94-4ECA-930A-E7FAEB821D6C}"/>
              </a:ext>
            </a:extLst>
          </p:cNvPr>
          <p:cNvSpPr>
            <a:spLocks noGrp="1"/>
          </p:cNvSpPr>
          <p:nvPr>
            <p:ph type="sldNum" sz="quarter" idx="12"/>
          </p:nvPr>
        </p:nvSpPr>
        <p:spPr>
          <a:xfrm>
            <a:off x="9448800" y="6663689"/>
            <a:ext cx="2743200" cy="160655"/>
          </a:xfrm>
        </p:spPr>
        <p:txBody>
          <a:bodyPr/>
          <a:lstStyle/>
          <a:p>
            <a:fld id="{BB6C9879-F642-4539-B771-5858C2549C41}" type="slidenum">
              <a:rPr lang="en-US" smtClean="0"/>
              <a:t>‹#›</a:t>
            </a:fld>
            <a:endParaRPr lang="en-US"/>
          </a:p>
        </p:txBody>
      </p:sp>
    </p:spTree>
    <p:extLst>
      <p:ext uri="{BB962C8B-B14F-4D97-AF65-F5344CB8AC3E}">
        <p14:creationId xmlns:p14="http://schemas.microsoft.com/office/powerpoint/2010/main" val="38669208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7EBE2D8-1951-4342-AFDC-3903959F8D78}"/>
              </a:ext>
            </a:extLst>
          </p:cNvPr>
          <p:cNvSpPr>
            <a:spLocks noGrp="1"/>
          </p:cNvSpPr>
          <p:nvPr>
            <p:ph type="dt" sz="half" idx="10"/>
          </p:nvPr>
        </p:nvSpPr>
        <p:spPr/>
        <p:txBody>
          <a:bodyPr/>
          <a:lstStyle/>
          <a:p>
            <a:endParaRPr lang="en-US"/>
          </a:p>
        </p:txBody>
      </p:sp>
      <p:sp>
        <p:nvSpPr>
          <p:cNvPr id="3" name="Footer Placeholder 2">
            <a:extLst>
              <a:ext uri="{FF2B5EF4-FFF2-40B4-BE49-F238E27FC236}">
                <a16:creationId xmlns:a16="http://schemas.microsoft.com/office/drawing/2014/main" id="{BE00AADB-BABF-47ED-AEBD-A21F40A910D7}"/>
              </a:ext>
            </a:extLst>
          </p:cNvPr>
          <p:cNvSpPr>
            <a:spLocks noGrp="1"/>
          </p:cNvSpPr>
          <p:nvPr>
            <p:ph type="ftr" sz="quarter" idx="11"/>
          </p:nvPr>
        </p:nvSpPr>
        <p:spPr/>
        <p:txBody>
          <a:bodyPr/>
          <a:lstStyle/>
          <a:p>
            <a:r>
              <a:rPr lang="en-US"/>
              <a:t>EIC Detector R&amp;D AC Meeting @ BNL, 1/24/2019</a:t>
            </a:r>
          </a:p>
        </p:txBody>
      </p:sp>
      <p:sp>
        <p:nvSpPr>
          <p:cNvPr id="4" name="Slide Number Placeholder 3">
            <a:extLst>
              <a:ext uri="{FF2B5EF4-FFF2-40B4-BE49-F238E27FC236}">
                <a16:creationId xmlns:a16="http://schemas.microsoft.com/office/drawing/2014/main" id="{5DFC1807-17ED-4323-9E71-1473FF59E045}"/>
              </a:ext>
            </a:extLst>
          </p:cNvPr>
          <p:cNvSpPr>
            <a:spLocks noGrp="1"/>
          </p:cNvSpPr>
          <p:nvPr>
            <p:ph type="sldNum" sz="quarter" idx="12"/>
          </p:nvPr>
        </p:nvSpPr>
        <p:spPr/>
        <p:txBody>
          <a:bodyPr/>
          <a:lstStyle/>
          <a:p>
            <a:fld id="{BB6C9879-F642-4539-B771-5858C2549C41}" type="slidenum">
              <a:rPr lang="en-US" smtClean="0"/>
              <a:t>‹#›</a:t>
            </a:fld>
            <a:endParaRPr lang="en-US"/>
          </a:p>
        </p:txBody>
      </p:sp>
    </p:spTree>
    <p:extLst>
      <p:ext uri="{BB962C8B-B14F-4D97-AF65-F5344CB8AC3E}">
        <p14:creationId xmlns:p14="http://schemas.microsoft.com/office/powerpoint/2010/main" val="33590643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967F44-DD1B-4F08-BAC2-563DC8A21BC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DF39821-E199-498C-8096-694997836A4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0FCFCED-86B6-4F5E-A311-5081AFD3C48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11F21C1B-DE68-4963-B8F4-38B31B5C4407}"/>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7ED0F700-5FD5-4D32-82FA-B5F2010A2BBA}"/>
              </a:ext>
            </a:extLst>
          </p:cNvPr>
          <p:cNvSpPr>
            <a:spLocks noGrp="1"/>
          </p:cNvSpPr>
          <p:nvPr>
            <p:ph type="ftr" sz="quarter" idx="11"/>
          </p:nvPr>
        </p:nvSpPr>
        <p:spPr/>
        <p:txBody>
          <a:bodyPr/>
          <a:lstStyle/>
          <a:p>
            <a:r>
              <a:rPr lang="en-US"/>
              <a:t>EIC Detector R&amp;D AC Meeting @ BNL, 1/24/2019</a:t>
            </a:r>
          </a:p>
        </p:txBody>
      </p:sp>
      <p:sp>
        <p:nvSpPr>
          <p:cNvPr id="7" name="Slide Number Placeholder 6">
            <a:extLst>
              <a:ext uri="{FF2B5EF4-FFF2-40B4-BE49-F238E27FC236}">
                <a16:creationId xmlns:a16="http://schemas.microsoft.com/office/drawing/2014/main" id="{B01F05D2-4B05-4BD5-924D-0ECF10E196C6}"/>
              </a:ext>
            </a:extLst>
          </p:cNvPr>
          <p:cNvSpPr>
            <a:spLocks noGrp="1"/>
          </p:cNvSpPr>
          <p:nvPr>
            <p:ph type="sldNum" sz="quarter" idx="12"/>
          </p:nvPr>
        </p:nvSpPr>
        <p:spPr/>
        <p:txBody>
          <a:bodyPr/>
          <a:lstStyle/>
          <a:p>
            <a:fld id="{BB6C9879-F642-4539-B771-5858C2549C41}" type="slidenum">
              <a:rPr lang="en-US" smtClean="0"/>
              <a:t>‹#›</a:t>
            </a:fld>
            <a:endParaRPr lang="en-US"/>
          </a:p>
        </p:txBody>
      </p:sp>
    </p:spTree>
    <p:extLst>
      <p:ext uri="{BB962C8B-B14F-4D97-AF65-F5344CB8AC3E}">
        <p14:creationId xmlns:p14="http://schemas.microsoft.com/office/powerpoint/2010/main" val="33086648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BA5CB-57A9-45B3-8E82-10C1FDED7C6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3B8D45F-9B95-45A6-B6AC-AB1EA2AB094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F5901CE-D5FE-48B2-8A96-3BE4E417756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C9604D52-71BD-4603-AB12-1CDB8066C71F}"/>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CFCE104C-1D11-4D74-ABF1-E9C813E218CB}"/>
              </a:ext>
            </a:extLst>
          </p:cNvPr>
          <p:cNvSpPr>
            <a:spLocks noGrp="1"/>
          </p:cNvSpPr>
          <p:nvPr>
            <p:ph type="ftr" sz="quarter" idx="11"/>
          </p:nvPr>
        </p:nvSpPr>
        <p:spPr/>
        <p:txBody>
          <a:bodyPr/>
          <a:lstStyle/>
          <a:p>
            <a:r>
              <a:rPr lang="en-US"/>
              <a:t>EIC Detector R&amp;D AC Meeting @ BNL, 1/24/2019</a:t>
            </a:r>
          </a:p>
        </p:txBody>
      </p:sp>
      <p:sp>
        <p:nvSpPr>
          <p:cNvPr id="7" name="Slide Number Placeholder 6">
            <a:extLst>
              <a:ext uri="{FF2B5EF4-FFF2-40B4-BE49-F238E27FC236}">
                <a16:creationId xmlns:a16="http://schemas.microsoft.com/office/drawing/2014/main" id="{03BC55BC-77F2-4AF1-A702-E1EB1C97900A}"/>
              </a:ext>
            </a:extLst>
          </p:cNvPr>
          <p:cNvSpPr>
            <a:spLocks noGrp="1"/>
          </p:cNvSpPr>
          <p:nvPr>
            <p:ph type="sldNum" sz="quarter" idx="12"/>
          </p:nvPr>
        </p:nvSpPr>
        <p:spPr/>
        <p:txBody>
          <a:bodyPr/>
          <a:lstStyle/>
          <a:p>
            <a:fld id="{BB6C9879-F642-4539-B771-5858C2549C41}" type="slidenum">
              <a:rPr lang="en-US" smtClean="0"/>
              <a:t>‹#›</a:t>
            </a:fld>
            <a:endParaRPr lang="en-US"/>
          </a:p>
        </p:txBody>
      </p:sp>
    </p:spTree>
    <p:extLst>
      <p:ext uri="{BB962C8B-B14F-4D97-AF65-F5344CB8AC3E}">
        <p14:creationId xmlns:p14="http://schemas.microsoft.com/office/powerpoint/2010/main" val="41144193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C970D0F-56F4-4B06-9CAD-4C6F2A21158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BE69E7B-954A-4954-8C89-20EB131940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B23A60-919B-4857-A9EB-33730BA31D5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FB2D7E5A-61EF-463E-B70A-72976F0D071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EIC Detector R&amp;D AC Meeting @ BNL, 1/24/2019</a:t>
            </a:r>
          </a:p>
        </p:txBody>
      </p:sp>
      <p:sp>
        <p:nvSpPr>
          <p:cNvPr id="6" name="Slide Number Placeholder 5">
            <a:extLst>
              <a:ext uri="{FF2B5EF4-FFF2-40B4-BE49-F238E27FC236}">
                <a16:creationId xmlns:a16="http://schemas.microsoft.com/office/drawing/2014/main" id="{5CB7FEFF-C684-4C42-8D2A-3C87ABBFBE1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6C9879-F642-4539-B771-5858C2549C41}" type="slidenum">
              <a:rPr lang="en-US" smtClean="0"/>
              <a:t>‹#›</a:t>
            </a:fld>
            <a:endParaRPr lang="en-US"/>
          </a:p>
        </p:txBody>
      </p:sp>
    </p:spTree>
    <p:extLst>
      <p:ext uri="{BB962C8B-B14F-4D97-AF65-F5344CB8AC3E}">
        <p14:creationId xmlns:p14="http://schemas.microsoft.com/office/powerpoint/2010/main" val="33299861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25.emf"/><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emf"/><Relationship Id="rId4" Type="http://schemas.openxmlformats.org/officeDocument/2006/relationships/image" Target="../media/image27.emf"/></Relationships>
</file>

<file path=ppt/slides/_rels/slide13.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image" Target="../media/image32.emf"/><Relationship Id="rId1" Type="http://schemas.openxmlformats.org/officeDocument/2006/relationships/slideLayout" Target="../slideLayouts/slideLayout2.xml"/><Relationship Id="rId4" Type="http://schemas.openxmlformats.org/officeDocument/2006/relationships/image" Target="../media/image34.emf"/></Relationships>
</file>

<file path=ppt/slides/_rels/slide15.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image" Target="../media/image36.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png"/><Relationship Id="rId1" Type="http://schemas.openxmlformats.org/officeDocument/2006/relationships/slideLayout" Target="../slideLayouts/slideLayout12.xml"/><Relationship Id="rId5" Type="http://schemas.openxmlformats.org/officeDocument/2006/relationships/image" Target="../media/image41.png"/><Relationship Id="rId4" Type="http://schemas.openxmlformats.org/officeDocument/2006/relationships/image" Target="../media/image40.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emf"/><Relationship Id="rId1" Type="http://schemas.openxmlformats.org/officeDocument/2006/relationships/slideLayout" Target="../slideLayouts/slideLayout6.xml"/><Relationship Id="rId5" Type="http://schemas.openxmlformats.org/officeDocument/2006/relationships/image" Target="../media/image51.png"/><Relationship Id="rId4" Type="http://schemas.openxmlformats.org/officeDocument/2006/relationships/image" Target="../media/image50.jpeg"/></Relationships>
</file>

<file path=ppt/slides/_rels/slide25.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image" Target="../media/image52.png"/><Relationship Id="rId1" Type="http://schemas.openxmlformats.org/officeDocument/2006/relationships/slideLayout" Target="../slideLayouts/slideLayout6.xml"/><Relationship Id="rId6" Type="http://schemas.openxmlformats.org/officeDocument/2006/relationships/image" Target="../media/image56.png"/><Relationship Id="rId5" Type="http://schemas.openxmlformats.org/officeDocument/2006/relationships/image" Target="../media/image55.png"/><Relationship Id="rId10" Type="http://schemas.openxmlformats.org/officeDocument/2006/relationships/image" Target="../media/image60.png"/><Relationship Id="rId4" Type="http://schemas.openxmlformats.org/officeDocument/2006/relationships/image" Target="../media/image54.png"/><Relationship Id="rId9" Type="http://schemas.openxmlformats.org/officeDocument/2006/relationships/image" Target="../media/image5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65.png"/><Relationship Id="rId5" Type="http://schemas.openxmlformats.org/officeDocument/2006/relationships/image" Target="../media/image64.jpeg"/><Relationship Id="rId4" Type="http://schemas.openxmlformats.org/officeDocument/2006/relationships/image" Target="../media/image6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66.png"/><Relationship Id="rId7" Type="http://schemas.openxmlformats.org/officeDocument/2006/relationships/image" Target="../media/image69.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5.png"/></Relationships>
</file>

<file path=ppt/slides/_rels/slide3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png"/><Relationship Id="rId2" Type="http://schemas.openxmlformats.org/officeDocument/2006/relationships/image" Target="../media/image7.png"/><Relationship Id="rId1" Type="http://schemas.openxmlformats.org/officeDocument/2006/relationships/slideLayout" Target="../slideLayouts/slideLayout12.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2.xml"/><Relationship Id="rId5" Type="http://schemas.openxmlformats.org/officeDocument/2006/relationships/image" Target="../media/image22.pn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93969E-E9E1-4FCC-AD84-CFE70D60880B}"/>
              </a:ext>
            </a:extLst>
          </p:cNvPr>
          <p:cNvSpPr>
            <a:spLocks noGrp="1"/>
          </p:cNvSpPr>
          <p:nvPr>
            <p:ph type="ctrTitle"/>
          </p:nvPr>
        </p:nvSpPr>
        <p:spPr>
          <a:xfrm>
            <a:off x="1524000" y="868363"/>
            <a:ext cx="9144000" cy="2387600"/>
          </a:xfrm>
        </p:spPr>
        <p:txBody>
          <a:bodyPr>
            <a:normAutofit/>
          </a:bodyPr>
          <a:lstStyle/>
          <a:p>
            <a:r>
              <a:rPr lang="en-US" dirty="0"/>
              <a:t>eRD6 Progress Report</a:t>
            </a:r>
            <a:br>
              <a:rPr lang="en-US" dirty="0"/>
            </a:br>
            <a:endParaRPr lang="en-US" dirty="0"/>
          </a:p>
        </p:txBody>
      </p:sp>
      <p:sp>
        <p:nvSpPr>
          <p:cNvPr id="3" name="Subtitle 2">
            <a:extLst>
              <a:ext uri="{FF2B5EF4-FFF2-40B4-BE49-F238E27FC236}">
                <a16:creationId xmlns:a16="http://schemas.microsoft.com/office/drawing/2014/main" id="{1BF275D7-4188-4A76-81CF-A96433DE27A6}"/>
              </a:ext>
            </a:extLst>
          </p:cNvPr>
          <p:cNvSpPr>
            <a:spLocks noGrp="1"/>
          </p:cNvSpPr>
          <p:nvPr>
            <p:ph type="subTitle" idx="1"/>
          </p:nvPr>
        </p:nvSpPr>
        <p:spPr>
          <a:xfrm>
            <a:off x="1524000" y="3255963"/>
            <a:ext cx="9144000" cy="2593489"/>
          </a:xfrm>
        </p:spPr>
        <p:txBody>
          <a:bodyPr>
            <a:normAutofit fontScale="70000" lnSpcReduction="20000"/>
          </a:bodyPr>
          <a:lstStyle/>
          <a:p>
            <a:r>
              <a:rPr lang="en-US" sz="4200" b="1" dirty="0">
                <a:solidFill>
                  <a:schemeClr val="accent1">
                    <a:lumMod val="75000"/>
                  </a:schemeClr>
                </a:solidFill>
              </a:rPr>
              <a:t>EIC GENERIC DETECTOR R&amp;D ADVISORY COMMITTEE MEETING </a:t>
            </a:r>
          </a:p>
          <a:p>
            <a:r>
              <a:rPr lang="en-US" sz="4200" b="1" dirty="0">
                <a:solidFill>
                  <a:schemeClr val="accent1">
                    <a:lumMod val="75000"/>
                  </a:schemeClr>
                </a:solidFill>
              </a:rPr>
              <a:t>January 24, 2019 </a:t>
            </a:r>
          </a:p>
          <a:p>
            <a:endParaRPr lang="en-US" dirty="0"/>
          </a:p>
          <a:p>
            <a:endParaRPr lang="en-US" dirty="0"/>
          </a:p>
          <a:p>
            <a:r>
              <a:rPr lang="en-US" sz="3500" dirty="0"/>
              <a:t>Bob Azmoun (BNL)</a:t>
            </a:r>
          </a:p>
          <a:p>
            <a:r>
              <a:rPr lang="en-US" sz="3500" dirty="0"/>
              <a:t>On Behalf of eRD6 </a:t>
            </a:r>
          </a:p>
          <a:p>
            <a:endParaRPr lang="en-US" dirty="0"/>
          </a:p>
        </p:txBody>
      </p:sp>
    </p:spTree>
    <p:extLst>
      <p:ext uri="{BB962C8B-B14F-4D97-AF65-F5344CB8AC3E}">
        <p14:creationId xmlns:p14="http://schemas.microsoft.com/office/powerpoint/2010/main" val="18763803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7B51AB-DFF4-4A38-A320-8E8473D408B4}"/>
              </a:ext>
            </a:extLst>
          </p:cNvPr>
          <p:cNvSpPr>
            <a:spLocks noGrp="1"/>
          </p:cNvSpPr>
          <p:nvPr>
            <p:ph type="title"/>
          </p:nvPr>
        </p:nvSpPr>
        <p:spPr/>
        <p:txBody>
          <a:bodyPr/>
          <a:lstStyle/>
          <a:p>
            <a:r>
              <a:rPr lang="en-US" dirty="0">
                <a:solidFill>
                  <a:schemeClr val="tx1"/>
                </a:solidFill>
              </a:rPr>
              <a:t>Progress @ BNL: </a:t>
            </a:r>
            <a:r>
              <a:rPr lang="en-US" dirty="0">
                <a:solidFill>
                  <a:schemeClr val="accent1">
                    <a:lumMod val="75000"/>
                  </a:schemeClr>
                </a:solidFill>
              </a:rPr>
              <a:t>Plans and Milestones</a:t>
            </a:r>
          </a:p>
        </p:txBody>
      </p:sp>
      <p:sp>
        <p:nvSpPr>
          <p:cNvPr id="3" name="Rectangle 2">
            <a:extLst>
              <a:ext uri="{FF2B5EF4-FFF2-40B4-BE49-F238E27FC236}">
                <a16:creationId xmlns:a16="http://schemas.microsoft.com/office/drawing/2014/main" id="{5067DF48-D595-4C6E-A790-D09981BE17BC}"/>
              </a:ext>
            </a:extLst>
          </p:cNvPr>
          <p:cNvSpPr/>
          <p:nvPr/>
        </p:nvSpPr>
        <p:spPr>
          <a:xfrm>
            <a:off x="1047750" y="1385351"/>
            <a:ext cx="8999220" cy="4247317"/>
          </a:xfrm>
          <a:prstGeom prst="rect">
            <a:avLst/>
          </a:prstGeom>
        </p:spPr>
        <p:txBody>
          <a:bodyPr wrap="square">
            <a:spAutoFit/>
          </a:bodyPr>
          <a:lstStyle/>
          <a:p>
            <a:r>
              <a:rPr lang="en-US" dirty="0"/>
              <a:t>• January - March: Complete tracking software for the cosmic ray telescope, tune operating parameters, implement all the necessary calibrations</a:t>
            </a:r>
          </a:p>
          <a:p>
            <a:endParaRPr lang="en-US" dirty="0"/>
          </a:p>
          <a:p>
            <a:r>
              <a:rPr lang="en-US" dirty="0"/>
              <a:t>• January - June: Study track reconstruction in the TPC prototype using the cosmic ray telescope and attempt to measure the position resolution and the effective number of primary electrons deposited in the gas (Neff). </a:t>
            </a:r>
          </a:p>
          <a:p>
            <a:endParaRPr lang="en-US" dirty="0"/>
          </a:p>
          <a:p>
            <a:r>
              <a:rPr lang="en-US" dirty="0"/>
              <a:t>• February - June: Read out the TPC with different electronics (</a:t>
            </a:r>
            <a:r>
              <a:rPr lang="en-US" dirty="0" err="1"/>
              <a:t>ie</a:t>
            </a:r>
            <a:r>
              <a:rPr lang="en-US" dirty="0"/>
              <a:t>, SAMPA and DREAM) and attempt to evaluate the performance for each case. </a:t>
            </a:r>
          </a:p>
          <a:p>
            <a:endParaRPr lang="en-US" dirty="0"/>
          </a:p>
          <a:p>
            <a:r>
              <a:rPr lang="en-US" dirty="0"/>
              <a:t>• March - April: Study Micromegas and µRWELL with zigzag readout in a planar detector configuration (</a:t>
            </a:r>
            <a:r>
              <a:rPr lang="en-US" dirty="0" err="1"/>
              <a:t>ie</a:t>
            </a:r>
            <a:r>
              <a:rPr lang="en-US" dirty="0"/>
              <a:t>, short drift gap). </a:t>
            </a:r>
          </a:p>
          <a:p>
            <a:endParaRPr lang="en-US" dirty="0"/>
          </a:p>
          <a:p>
            <a:r>
              <a:rPr lang="en-US" dirty="0"/>
              <a:t>• March - June: Continue work on optimizing the design and production of zigzag readouts in parallel with the eRD6 R&amp;D program.</a:t>
            </a:r>
          </a:p>
        </p:txBody>
      </p:sp>
      <p:sp>
        <p:nvSpPr>
          <p:cNvPr id="5" name="Footer Placeholder 4">
            <a:extLst>
              <a:ext uri="{FF2B5EF4-FFF2-40B4-BE49-F238E27FC236}">
                <a16:creationId xmlns:a16="http://schemas.microsoft.com/office/drawing/2014/main" id="{CE1350AC-F026-4270-9885-2C76B2016DB6}"/>
              </a:ext>
            </a:extLst>
          </p:cNvPr>
          <p:cNvSpPr>
            <a:spLocks noGrp="1"/>
          </p:cNvSpPr>
          <p:nvPr>
            <p:ph type="ftr" sz="quarter" idx="11"/>
          </p:nvPr>
        </p:nvSpPr>
        <p:spPr/>
        <p:txBody>
          <a:bodyPr/>
          <a:lstStyle/>
          <a:p>
            <a:r>
              <a:rPr lang="en-US"/>
              <a:t>EIC Detector R&amp;D AC Meeting @ BNL, 1/24/2019</a:t>
            </a:r>
          </a:p>
        </p:txBody>
      </p:sp>
      <p:sp>
        <p:nvSpPr>
          <p:cNvPr id="6" name="Slide Number Placeholder 5">
            <a:extLst>
              <a:ext uri="{FF2B5EF4-FFF2-40B4-BE49-F238E27FC236}">
                <a16:creationId xmlns:a16="http://schemas.microsoft.com/office/drawing/2014/main" id="{19B37DCF-84F5-46AE-BA9C-8EDB1B407842}"/>
              </a:ext>
            </a:extLst>
          </p:cNvPr>
          <p:cNvSpPr>
            <a:spLocks noGrp="1"/>
          </p:cNvSpPr>
          <p:nvPr>
            <p:ph type="sldNum" sz="quarter" idx="12"/>
          </p:nvPr>
        </p:nvSpPr>
        <p:spPr/>
        <p:txBody>
          <a:bodyPr/>
          <a:lstStyle/>
          <a:p>
            <a:fld id="{BB6C9879-F642-4539-B771-5858C2549C41}" type="slidenum">
              <a:rPr lang="en-US" smtClean="0"/>
              <a:t>10</a:t>
            </a:fld>
            <a:endParaRPr lang="en-US"/>
          </a:p>
        </p:txBody>
      </p:sp>
    </p:spTree>
    <p:extLst>
      <p:ext uri="{BB962C8B-B14F-4D97-AF65-F5344CB8AC3E}">
        <p14:creationId xmlns:p14="http://schemas.microsoft.com/office/powerpoint/2010/main" val="14152001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E98E46-691E-4B72-817C-67870D8FB792}"/>
              </a:ext>
            </a:extLst>
          </p:cNvPr>
          <p:cNvSpPr>
            <a:spLocks noGrp="1"/>
          </p:cNvSpPr>
          <p:nvPr>
            <p:ph type="title"/>
          </p:nvPr>
        </p:nvSpPr>
        <p:spPr/>
        <p:txBody>
          <a:bodyPr/>
          <a:lstStyle/>
          <a:p>
            <a:r>
              <a:rPr lang="en-US" dirty="0">
                <a:solidFill>
                  <a:schemeClr val="tx1"/>
                </a:solidFill>
              </a:rPr>
              <a:t>Progress @ FIT:</a:t>
            </a:r>
            <a:endParaRPr lang="en-US" dirty="0"/>
          </a:p>
        </p:txBody>
      </p:sp>
      <p:sp>
        <p:nvSpPr>
          <p:cNvPr id="4" name="Footer Placeholder 3">
            <a:extLst>
              <a:ext uri="{FF2B5EF4-FFF2-40B4-BE49-F238E27FC236}">
                <a16:creationId xmlns:a16="http://schemas.microsoft.com/office/drawing/2014/main" id="{67F2E8FB-A48E-425F-A6C0-9DA53B4F86E6}"/>
              </a:ext>
            </a:extLst>
          </p:cNvPr>
          <p:cNvSpPr>
            <a:spLocks noGrp="1"/>
          </p:cNvSpPr>
          <p:nvPr>
            <p:ph type="ftr" sz="quarter" idx="11"/>
          </p:nvPr>
        </p:nvSpPr>
        <p:spPr/>
        <p:txBody>
          <a:bodyPr/>
          <a:lstStyle/>
          <a:p>
            <a:r>
              <a:rPr lang="en-US"/>
              <a:t>EIC Detector R&amp;D AC Meeting @ BNL, 1/24/2019</a:t>
            </a:r>
          </a:p>
        </p:txBody>
      </p:sp>
      <p:sp>
        <p:nvSpPr>
          <p:cNvPr id="5" name="Slide Number Placeholder 4">
            <a:extLst>
              <a:ext uri="{FF2B5EF4-FFF2-40B4-BE49-F238E27FC236}">
                <a16:creationId xmlns:a16="http://schemas.microsoft.com/office/drawing/2014/main" id="{6BF206D2-3FBD-4FAB-94D4-A7A26078E85F}"/>
              </a:ext>
            </a:extLst>
          </p:cNvPr>
          <p:cNvSpPr>
            <a:spLocks noGrp="1"/>
          </p:cNvSpPr>
          <p:nvPr>
            <p:ph type="sldNum" sz="quarter" idx="12"/>
          </p:nvPr>
        </p:nvSpPr>
        <p:spPr/>
        <p:txBody>
          <a:bodyPr/>
          <a:lstStyle/>
          <a:p>
            <a:fld id="{BB6C9879-F642-4539-B771-5858C2549C41}" type="slidenum">
              <a:rPr lang="en-US" smtClean="0"/>
              <a:t>11</a:t>
            </a:fld>
            <a:endParaRPr lang="en-US"/>
          </a:p>
        </p:txBody>
      </p:sp>
    </p:spTree>
    <p:extLst>
      <p:ext uri="{BB962C8B-B14F-4D97-AF65-F5344CB8AC3E}">
        <p14:creationId xmlns:p14="http://schemas.microsoft.com/office/powerpoint/2010/main" val="127460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349849" y="1159055"/>
            <a:ext cx="2286810" cy="2091897"/>
          </a:xfrm>
          <a:prstGeom prst="rect">
            <a:avLst/>
          </a:prstGeom>
        </p:spPr>
      </p:pic>
      <p:pic>
        <p:nvPicPr>
          <p:cNvPr id="6" name="Picture 5"/>
          <p:cNvPicPr>
            <a:picLocks noChangeAspect="1"/>
          </p:cNvPicPr>
          <p:nvPr/>
        </p:nvPicPr>
        <p:blipFill>
          <a:blip r:embed="rId3"/>
          <a:stretch>
            <a:fillRect/>
          </a:stretch>
        </p:blipFill>
        <p:spPr>
          <a:xfrm>
            <a:off x="7579192" y="2815035"/>
            <a:ext cx="3231015" cy="3571332"/>
          </a:xfrm>
          <a:prstGeom prst="rect">
            <a:avLst/>
          </a:prstGeom>
        </p:spPr>
      </p:pic>
      <p:pic>
        <p:nvPicPr>
          <p:cNvPr id="7" name="Picture 6"/>
          <p:cNvPicPr>
            <a:picLocks noChangeAspect="1"/>
          </p:cNvPicPr>
          <p:nvPr/>
        </p:nvPicPr>
        <p:blipFill rotWithShape="1">
          <a:blip r:embed="rId4"/>
          <a:srcRect l="4782" t="10058" r="10610" b="16603"/>
          <a:stretch/>
        </p:blipFill>
        <p:spPr>
          <a:xfrm>
            <a:off x="1440989" y="4683968"/>
            <a:ext cx="3111022" cy="1875692"/>
          </a:xfrm>
          <a:prstGeom prst="rect">
            <a:avLst/>
          </a:prstGeom>
        </p:spPr>
      </p:pic>
      <p:pic>
        <p:nvPicPr>
          <p:cNvPr id="8" name="Picture 7"/>
          <p:cNvPicPr>
            <a:picLocks noChangeAspect="1"/>
          </p:cNvPicPr>
          <p:nvPr/>
        </p:nvPicPr>
        <p:blipFill>
          <a:blip r:embed="rId5"/>
          <a:stretch>
            <a:fillRect/>
          </a:stretch>
        </p:blipFill>
        <p:spPr>
          <a:xfrm>
            <a:off x="4613713" y="3312453"/>
            <a:ext cx="2965479" cy="3284975"/>
          </a:xfrm>
          <a:prstGeom prst="rect">
            <a:avLst/>
          </a:prstGeom>
        </p:spPr>
      </p:pic>
      <p:sp>
        <p:nvSpPr>
          <p:cNvPr id="9" name="TextBox 8"/>
          <p:cNvSpPr txBox="1"/>
          <p:nvPr/>
        </p:nvSpPr>
        <p:spPr>
          <a:xfrm>
            <a:off x="5224639" y="1419320"/>
            <a:ext cx="5585568" cy="1015663"/>
          </a:xfrm>
          <a:prstGeom prst="rect">
            <a:avLst/>
          </a:prstGeom>
          <a:solidFill>
            <a:schemeClr val="bg1">
              <a:lumMod val="85000"/>
            </a:schemeClr>
          </a:solidFill>
        </p:spPr>
        <p:txBody>
          <a:bodyPr wrap="none" rtlCol="0">
            <a:spAutoFit/>
          </a:bodyPr>
          <a:lstStyle/>
          <a:p>
            <a:r>
              <a:rPr lang="en-US" sz="2000" dirty="0"/>
              <a:t>After completing the laboratory studies, </a:t>
            </a:r>
          </a:p>
          <a:p>
            <a:r>
              <a:rPr lang="en-US" sz="2000" dirty="0"/>
              <a:t>the prototype equipped with a fused silica radiator  </a:t>
            </a:r>
          </a:p>
          <a:p>
            <a:r>
              <a:rPr lang="en-US" sz="2000" dirty="0"/>
              <a:t>was studied at a </a:t>
            </a:r>
            <a:r>
              <a:rPr lang="en-US" sz="2000" dirty="0">
                <a:solidFill>
                  <a:srgbClr val="C00000"/>
                </a:solidFill>
              </a:rPr>
              <a:t>test-beam</a:t>
            </a:r>
            <a:r>
              <a:rPr lang="en-US" sz="2000" dirty="0"/>
              <a:t> @ CERN </a:t>
            </a:r>
            <a:r>
              <a:rPr lang="en-US" sz="2000" i="1" dirty="0"/>
              <a:t>(Oct-Nov 2019)</a:t>
            </a:r>
          </a:p>
        </p:txBody>
      </p:sp>
      <p:sp>
        <p:nvSpPr>
          <p:cNvPr id="86" name="TextBox 85"/>
          <p:cNvSpPr txBox="1"/>
          <p:nvPr/>
        </p:nvSpPr>
        <p:spPr>
          <a:xfrm>
            <a:off x="7517490" y="5309379"/>
            <a:ext cx="1892890" cy="400110"/>
          </a:xfrm>
          <a:prstGeom prst="rect">
            <a:avLst/>
          </a:prstGeom>
          <a:solidFill>
            <a:schemeClr val="bg1">
              <a:lumMod val="85000"/>
            </a:schemeClr>
          </a:solidFill>
          <a:ln>
            <a:solidFill>
              <a:srgbClr val="C00000"/>
            </a:solidFill>
          </a:ln>
        </p:spPr>
        <p:txBody>
          <a:bodyPr wrap="none" rtlCol="0">
            <a:spAutoFit/>
          </a:bodyPr>
          <a:lstStyle/>
          <a:p>
            <a:r>
              <a:rPr lang="en-US" sz="2000" dirty="0"/>
              <a:t>test-beam setup</a:t>
            </a:r>
          </a:p>
        </p:txBody>
      </p:sp>
      <p:sp>
        <p:nvSpPr>
          <p:cNvPr id="89" name="TextBox 88"/>
          <p:cNvSpPr txBox="1"/>
          <p:nvPr/>
        </p:nvSpPr>
        <p:spPr>
          <a:xfrm>
            <a:off x="1132497" y="1222940"/>
            <a:ext cx="1017715" cy="584775"/>
          </a:xfrm>
          <a:prstGeom prst="rect">
            <a:avLst/>
          </a:prstGeom>
          <a:solidFill>
            <a:schemeClr val="bg1">
              <a:lumMod val="85000"/>
            </a:schemeClr>
          </a:solidFill>
          <a:ln>
            <a:solidFill>
              <a:srgbClr val="C00000"/>
            </a:solidFill>
          </a:ln>
        </p:spPr>
        <p:txBody>
          <a:bodyPr wrap="none" rtlCol="0">
            <a:spAutoFit/>
          </a:bodyPr>
          <a:lstStyle/>
          <a:p>
            <a:r>
              <a:rPr lang="en-US" sz="1600" dirty="0"/>
              <a:t>detector</a:t>
            </a:r>
          </a:p>
          <a:p>
            <a:r>
              <a:rPr lang="en-US" sz="1600" dirty="0"/>
              <a:t>prototype</a:t>
            </a:r>
          </a:p>
        </p:txBody>
      </p:sp>
      <p:sp>
        <p:nvSpPr>
          <p:cNvPr id="90" name="TextBox 89"/>
          <p:cNvSpPr txBox="1"/>
          <p:nvPr/>
        </p:nvSpPr>
        <p:spPr>
          <a:xfrm>
            <a:off x="1641354" y="4134337"/>
            <a:ext cx="1869166" cy="584775"/>
          </a:xfrm>
          <a:prstGeom prst="rect">
            <a:avLst/>
          </a:prstGeom>
          <a:solidFill>
            <a:schemeClr val="bg1">
              <a:lumMod val="85000"/>
            </a:schemeClr>
          </a:solidFill>
          <a:ln>
            <a:solidFill>
              <a:srgbClr val="C00000"/>
            </a:solidFill>
          </a:ln>
        </p:spPr>
        <p:txBody>
          <a:bodyPr wrap="none" rtlCol="0">
            <a:spAutoFit/>
          </a:bodyPr>
          <a:lstStyle/>
          <a:p>
            <a:r>
              <a:rPr lang="en-US" sz="1600" dirty="0"/>
              <a:t>Fused silica radiator,</a:t>
            </a:r>
          </a:p>
          <a:p>
            <a:r>
              <a:rPr lang="en-US" sz="1600" dirty="0"/>
              <a:t>the design</a:t>
            </a:r>
          </a:p>
        </p:txBody>
      </p:sp>
      <p:sp>
        <p:nvSpPr>
          <p:cNvPr id="91" name="TextBox 90"/>
          <p:cNvSpPr txBox="1"/>
          <p:nvPr/>
        </p:nvSpPr>
        <p:spPr>
          <a:xfrm>
            <a:off x="5224639" y="2707545"/>
            <a:ext cx="1869166" cy="584775"/>
          </a:xfrm>
          <a:prstGeom prst="rect">
            <a:avLst/>
          </a:prstGeom>
          <a:solidFill>
            <a:schemeClr val="bg1">
              <a:lumMod val="85000"/>
            </a:schemeClr>
          </a:solidFill>
          <a:ln>
            <a:solidFill>
              <a:srgbClr val="C00000"/>
            </a:solidFill>
          </a:ln>
        </p:spPr>
        <p:txBody>
          <a:bodyPr wrap="none" rtlCol="0">
            <a:spAutoFit/>
          </a:bodyPr>
          <a:lstStyle/>
          <a:p>
            <a:r>
              <a:rPr lang="en-US" sz="1600" dirty="0"/>
              <a:t>Fused silica radiator,</a:t>
            </a:r>
          </a:p>
          <a:p>
            <a:r>
              <a:rPr lang="en-US" sz="1600" dirty="0"/>
              <a:t>the principle </a:t>
            </a:r>
          </a:p>
        </p:txBody>
      </p:sp>
      <p:pic>
        <p:nvPicPr>
          <p:cNvPr id="14" name="Picture 13">
            <a:extLst>
              <a:ext uri="{FF2B5EF4-FFF2-40B4-BE49-F238E27FC236}">
                <a16:creationId xmlns:a16="http://schemas.microsoft.com/office/drawing/2014/main" id="{CE62FEEB-A049-43B8-9E25-7415AFE42DC4}"/>
              </a:ext>
            </a:extLst>
          </p:cNvPr>
          <p:cNvPicPr/>
          <p:nvPr/>
        </p:nvPicPr>
        <p:blipFill>
          <a:blip r:embed="rId6"/>
          <a:stretch>
            <a:fillRect/>
          </a:stretch>
        </p:blipFill>
        <p:spPr>
          <a:xfrm>
            <a:off x="837227" y="1865089"/>
            <a:ext cx="1372282" cy="1313555"/>
          </a:xfrm>
          <a:prstGeom prst="rect">
            <a:avLst/>
          </a:prstGeom>
        </p:spPr>
      </p:pic>
      <p:sp>
        <p:nvSpPr>
          <p:cNvPr id="17" name="Title 1">
            <a:extLst>
              <a:ext uri="{FF2B5EF4-FFF2-40B4-BE49-F238E27FC236}">
                <a16:creationId xmlns:a16="http://schemas.microsoft.com/office/drawing/2014/main" id="{A08F44C7-D561-4C68-885B-471AC176276C}"/>
              </a:ext>
            </a:extLst>
          </p:cNvPr>
          <p:cNvSpPr>
            <a:spLocks noGrp="1"/>
          </p:cNvSpPr>
          <p:nvPr>
            <p:ph type="title"/>
          </p:nvPr>
        </p:nvSpPr>
        <p:spPr>
          <a:xfrm>
            <a:off x="0" y="0"/>
            <a:ext cx="4343400" cy="914400"/>
          </a:xfrm>
        </p:spPr>
        <p:txBody>
          <a:bodyPr>
            <a:normAutofit/>
          </a:bodyPr>
          <a:lstStyle/>
          <a:p>
            <a:r>
              <a:rPr lang="en-US" dirty="0">
                <a:solidFill>
                  <a:schemeClr val="tx1"/>
                </a:solidFill>
              </a:rPr>
              <a:t>Progress @ INFN:</a:t>
            </a:r>
            <a:endParaRPr lang="en-US" dirty="0"/>
          </a:p>
        </p:txBody>
      </p:sp>
      <p:sp>
        <p:nvSpPr>
          <p:cNvPr id="12" name="Rectangle 11">
            <a:extLst>
              <a:ext uri="{FF2B5EF4-FFF2-40B4-BE49-F238E27FC236}">
                <a16:creationId xmlns:a16="http://schemas.microsoft.com/office/drawing/2014/main" id="{F6F80D2C-A192-4CE9-BC72-AE075B7DB488}"/>
              </a:ext>
            </a:extLst>
          </p:cNvPr>
          <p:cNvSpPr/>
          <p:nvPr/>
        </p:nvSpPr>
        <p:spPr>
          <a:xfrm>
            <a:off x="4034791" y="21794"/>
            <a:ext cx="8157209" cy="954107"/>
          </a:xfrm>
          <a:prstGeom prst="rect">
            <a:avLst/>
          </a:prstGeom>
        </p:spPr>
        <p:txBody>
          <a:bodyPr wrap="square">
            <a:spAutoFit/>
          </a:bodyPr>
          <a:lstStyle/>
          <a:p>
            <a:r>
              <a:rPr lang="en-US" sz="2800" dirty="0">
                <a:solidFill>
                  <a:schemeClr val="accent1">
                    <a:lumMod val="75000"/>
                  </a:schemeClr>
                </a:solidFill>
                <a:latin typeface="Arial" panose="020B0604020202020204" pitchFamily="34" charset="0"/>
                <a:cs typeface="Arial" panose="020B0604020202020204" pitchFamily="34" charset="0"/>
              </a:rPr>
              <a:t>Resistive MICROMEGAS prototype with miniaturized pads</a:t>
            </a:r>
            <a:endParaRPr lang="en-US" sz="2800" dirty="0">
              <a:solidFill>
                <a:schemeClr val="accent1">
                  <a:lumMod val="75000"/>
                </a:schemeClr>
              </a:solidFill>
            </a:endParaRPr>
          </a:p>
        </p:txBody>
      </p:sp>
      <p:sp>
        <p:nvSpPr>
          <p:cNvPr id="18" name="Footer Placeholder 17">
            <a:extLst>
              <a:ext uri="{FF2B5EF4-FFF2-40B4-BE49-F238E27FC236}">
                <a16:creationId xmlns:a16="http://schemas.microsoft.com/office/drawing/2014/main" id="{57CD2C71-2663-4277-A0B6-8933CBB1624E}"/>
              </a:ext>
            </a:extLst>
          </p:cNvPr>
          <p:cNvSpPr>
            <a:spLocks noGrp="1"/>
          </p:cNvSpPr>
          <p:nvPr>
            <p:ph type="ftr" sz="quarter" idx="11"/>
          </p:nvPr>
        </p:nvSpPr>
        <p:spPr/>
        <p:txBody>
          <a:bodyPr/>
          <a:lstStyle/>
          <a:p>
            <a:r>
              <a:rPr lang="en-US"/>
              <a:t>EIC Detector R&amp;D AC Meeting @ BNL, 1/24/2019</a:t>
            </a:r>
          </a:p>
        </p:txBody>
      </p:sp>
      <p:sp>
        <p:nvSpPr>
          <p:cNvPr id="19" name="Slide Number Placeholder 18">
            <a:extLst>
              <a:ext uri="{FF2B5EF4-FFF2-40B4-BE49-F238E27FC236}">
                <a16:creationId xmlns:a16="http://schemas.microsoft.com/office/drawing/2014/main" id="{2736AB15-3925-4CB1-BF91-C2C012CB04A4}"/>
              </a:ext>
            </a:extLst>
          </p:cNvPr>
          <p:cNvSpPr>
            <a:spLocks noGrp="1"/>
          </p:cNvSpPr>
          <p:nvPr>
            <p:ph type="sldNum" sz="quarter" idx="12"/>
          </p:nvPr>
        </p:nvSpPr>
        <p:spPr/>
        <p:txBody>
          <a:bodyPr/>
          <a:lstStyle/>
          <a:p>
            <a:fld id="{BB6C9879-F642-4539-B771-5858C2549C41}" type="slidenum">
              <a:rPr lang="en-US" smtClean="0"/>
              <a:t>12</a:t>
            </a:fld>
            <a:endParaRPr lang="en-US"/>
          </a:p>
        </p:txBody>
      </p:sp>
    </p:spTree>
    <p:extLst>
      <p:ext uri="{BB962C8B-B14F-4D97-AF65-F5344CB8AC3E}">
        <p14:creationId xmlns:p14="http://schemas.microsoft.com/office/powerpoint/2010/main" val="38090028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stretch>
            <a:fillRect/>
          </a:stretch>
        </p:blipFill>
        <p:spPr>
          <a:xfrm>
            <a:off x="1373658" y="1568727"/>
            <a:ext cx="4430456" cy="3112174"/>
          </a:xfrm>
          <a:prstGeom prst="rect">
            <a:avLst/>
          </a:prstGeom>
          <a:ln>
            <a:solidFill>
              <a:srgbClr val="C00000"/>
            </a:solidFill>
          </a:ln>
        </p:spPr>
      </p:pic>
      <p:pic>
        <p:nvPicPr>
          <p:cNvPr id="11" name="Picture 10"/>
          <p:cNvPicPr>
            <a:picLocks noChangeAspect="1"/>
          </p:cNvPicPr>
          <p:nvPr/>
        </p:nvPicPr>
        <p:blipFill>
          <a:blip r:embed="rId3"/>
          <a:stretch>
            <a:fillRect/>
          </a:stretch>
        </p:blipFill>
        <p:spPr>
          <a:xfrm>
            <a:off x="6387452" y="2021134"/>
            <a:ext cx="4430890" cy="3393678"/>
          </a:xfrm>
          <a:prstGeom prst="rect">
            <a:avLst/>
          </a:prstGeom>
        </p:spPr>
      </p:pic>
      <p:sp>
        <p:nvSpPr>
          <p:cNvPr id="20" name="TextBox 19"/>
          <p:cNvSpPr txBox="1"/>
          <p:nvPr/>
        </p:nvSpPr>
        <p:spPr>
          <a:xfrm>
            <a:off x="2409123" y="5160767"/>
            <a:ext cx="2200859" cy="830997"/>
          </a:xfrm>
          <a:prstGeom prst="rect">
            <a:avLst/>
          </a:prstGeom>
          <a:solidFill>
            <a:schemeClr val="bg1">
              <a:lumMod val="85000"/>
            </a:schemeClr>
          </a:solidFill>
          <a:ln>
            <a:solidFill>
              <a:srgbClr val="C00000"/>
            </a:solidFill>
          </a:ln>
        </p:spPr>
        <p:txBody>
          <a:bodyPr wrap="none" rtlCol="0">
            <a:spAutoFit/>
          </a:bodyPr>
          <a:lstStyle/>
          <a:p>
            <a:r>
              <a:rPr lang="en-US" sz="1600" dirty="0"/>
              <a:t>Time-development </a:t>
            </a:r>
          </a:p>
          <a:p>
            <a:r>
              <a:rPr lang="en-US" sz="1600" dirty="0"/>
              <a:t>of a single photon signal</a:t>
            </a:r>
          </a:p>
          <a:p>
            <a:r>
              <a:rPr lang="en-US" sz="1600" i="1" dirty="0"/>
              <a:t>(from on-line display)</a:t>
            </a:r>
          </a:p>
        </p:txBody>
      </p:sp>
      <p:sp>
        <p:nvSpPr>
          <p:cNvPr id="21" name="TextBox 20"/>
          <p:cNvSpPr txBox="1"/>
          <p:nvPr/>
        </p:nvSpPr>
        <p:spPr>
          <a:xfrm>
            <a:off x="7112821" y="1436359"/>
            <a:ext cx="2914901" cy="584775"/>
          </a:xfrm>
          <a:prstGeom prst="rect">
            <a:avLst/>
          </a:prstGeom>
          <a:solidFill>
            <a:schemeClr val="bg1">
              <a:lumMod val="85000"/>
            </a:schemeClr>
          </a:solidFill>
          <a:ln>
            <a:solidFill>
              <a:srgbClr val="C00000"/>
            </a:solidFill>
          </a:ln>
        </p:spPr>
        <p:txBody>
          <a:bodyPr wrap="none" rtlCol="0">
            <a:spAutoFit/>
          </a:bodyPr>
          <a:lstStyle/>
          <a:p>
            <a:r>
              <a:rPr lang="en-US" sz="1600" dirty="0"/>
              <a:t>Time distribution vs trigger time</a:t>
            </a:r>
          </a:p>
          <a:p>
            <a:r>
              <a:rPr lang="en-US" sz="1600" dirty="0"/>
              <a:t>of the Cherenkov photon signals </a:t>
            </a:r>
          </a:p>
        </p:txBody>
      </p:sp>
      <p:sp>
        <p:nvSpPr>
          <p:cNvPr id="12" name="Title 1">
            <a:extLst>
              <a:ext uri="{FF2B5EF4-FFF2-40B4-BE49-F238E27FC236}">
                <a16:creationId xmlns:a16="http://schemas.microsoft.com/office/drawing/2014/main" id="{59E891F4-E329-4F13-BC14-6946CBC3D78C}"/>
              </a:ext>
            </a:extLst>
          </p:cNvPr>
          <p:cNvSpPr txBox="1">
            <a:spLocks/>
          </p:cNvSpPr>
          <p:nvPr/>
        </p:nvSpPr>
        <p:spPr>
          <a:xfrm>
            <a:off x="0" y="0"/>
            <a:ext cx="12104370" cy="9144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Progress @ INFN: </a:t>
            </a:r>
            <a:r>
              <a:rPr lang="en-US" dirty="0">
                <a:solidFill>
                  <a:schemeClr val="accent1">
                    <a:lumMod val="75000"/>
                  </a:schemeClr>
                </a:solidFill>
              </a:rPr>
              <a:t>First hints from the test beam </a:t>
            </a:r>
          </a:p>
        </p:txBody>
      </p:sp>
      <p:sp>
        <p:nvSpPr>
          <p:cNvPr id="14" name="Footer Placeholder 13">
            <a:extLst>
              <a:ext uri="{FF2B5EF4-FFF2-40B4-BE49-F238E27FC236}">
                <a16:creationId xmlns:a16="http://schemas.microsoft.com/office/drawing/2014/main" id="{F0D9DEAE-3DD0-4030-940F-C5D042F40E33}"/>
              </a:ext>
            </a:extLst>
          </p:cNvPr>
          <p:cNvSpPr>
            <a:spLocks noGrp="1"/>
          </p:cNvSpPr>
          <p:nvPr>
            <p:ph type="ftr" sz="quarter" idx="11"/>
          </p:nvPr>
        </p:nvSpPr>
        <p:spPr/>
        <p:txBody>
          <a:bodyPr/>
          <a:lstStyle/>
          <a:p>
            <a:r>
              <a:rPr lang="en-US"/>
              <a:t>EIC Detector R&amp;D AC Meeting @ BNL, 1/24/2019</a:t>
            </a:r>
          </a:p>
        </p:txBody>
      </p:sp>
      <p:sp>
        <p:nvSpPr>
          <p:cNvPr id="15" name="Slide Number Placeholder 14">
            <a:extLst>
              <a:ext uri="{FF2B5EF4-FFF2-40B4-BE49-F238E27FC236}">
                <a16:creationId xmlns:a16="http://schemas.microsoft.com/office/drawing/2014/main" id="{54B2AEA5-957B-41FE-88DE-B4B9BCF8D652}"/>
              </a:ext>
            </a:extLst>
          </p:cNvPr>
          <p:cNvSpPr>
            <a:spLocks noGrp="1"/>
          </p:cNvSpPr>
          <p:nvPr>
            <p:ph type="sldNum" sz="quarter" idx="12"/>
          </p:nvPr>
        </p:nvSpPr>
        <p:spPr/>
        <p:txBody>
          <a:bodyPr/>
          <a:lstStyle/>
          <a:p>
            <a:fld id="{BB6C9879-F642-4539-B771-5858C2549C41}" type="slidenum">
              <a:rPr lang="en-US" smtClean="0"/>
              <a:t>13</a:t>
            </a:fld>
            <a:endParaRPr lang="en-US"/>
          </a:p>
        </p:txBody>
      </p:sp>
    </p:spTree>
    <p:extLst>
      <p:ext uri="{BB962C8B-B14F-4D97-AF65-F5344CB8AC3E}">
        <p14:creationId xmlns:p14="http://schemas.microsoft.com/office/powerpoint/2010/main" val="4883548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2"/>
          <a:stretch>
            <a:fillRect/>
          </a:stretch>
        </p:blipFill>
        <p:spPr>
          <a:xfrm>
            <a:off x="1546681" y="1407651"/>
            <a:ext cx="3463408" cy="2574366"/>
          </a:xfrm>
          <a:prstGeom prst="rect">
            <a:avLst/>
          </a:prstGeom>
        </p:spPr>
      </p:pic>
      <p:pic>
        <p:nvPicPr>
          <p:cNvPr id="13" name="Picture 12"/>
          <p:cNvPicPr>
            <a:picLocks noChangeAspect="1"/>
          </p:cNvPicPr>
          <p:nvPr/>
        </p:nvPicPr>
        <p:blipFill>
          <a:blip r:embed="rId3"/>
          <a:stretch>
            <a:fillRect/>
          </a:stretch>
        </p:blipFill>
        <p:spPr>
          <a:xfrm>
            <a:off x="1546681" y="3754581"/>
            <a:ext cx="3463408" cy="2661800"/>
          </a:xfrm>
          <a:prstGeom prst="rect">
            <a:avLst/>
          </a:prstGeom>
        </p:spPr>
      </p:pic>
      <p:pic>
        <p:nvPicPr>
          <p:cNvPr id="14" name="Picture 13"/>
          <p:cNvPicPr>
            <a:picLocks noChangeAspect="1"/>
          </p:cNvPicPr>
          <p:nvPr/>
        </p:nvPicPr>
        <p:blipFill>
          <a:blip r:embed="rId4"/>
          <a:stretch>
            <a:fillRect/>
          </a:stretch>
        </p:blipFill>
        <p:spPr>
          <a:xfrm>
            <a:off x="6552894" y="2819997"/>
            <a:ext cx="4237080" cy="3275734"/>
          </a:xfrm>
          <a:prstGeom prst="rect">
            <a:avLst/>
          </a:prstGeom>
        </p:spPr>
      </p:pic>
      <p:sp>
        <p:nvSpPr>
          <p:cNvPr id="16" name="TextBox 15"/>
          <p:cNvSpPr txBox="1"/>
          <p:nvPr/>
        </p:nvSpPr>
        <p:spPr>
          <a:xfrm>
            <a:off x="1470847" y="3629483"/>
            <a:ext cx="1111523" cy="400110"/>
          </a:xfrm>
          <a:prstGeom prst="rect">
            <a:avLst/>
          </a:prstGeom>
          <a:solidFill>
            <a:schemeClr val="bg1">
              <a:lumMod val="85000"/>
            </a:schemeClr>
          </a:solidFill>
          <a:ln>
            <a:solidFill>
              <a:srgbClr val="C00000"/>
            </a:solidFill>
          </a:ln>
        </p:spPr>
        <p:txBody>
          <a:bodyPr wrap="none" rtlCol="0">
            <a:spAutoFit/>
          </a:bodyPr>
          <a:lstStyle/>
          <a:p>
            <a:r>
              <a:rPr lang="en-US" sz="2000" dirty="0">
                <a:solidFill>
                  <a:srgbClr val="C00000"/>
                </a:solidFill>
              </a:rPr>
              <a:t>Hit maps</a:t>
            </a:r>
          </a:p>
        </p:txBody>
      </p:sp>
      <p:sp>
        <p:nvSpPr>
          <p:cNvPr id="17" name="TextBox 16"/>
          <p:cNvSpPr txBox="1"/>
          <p:nvPr/>
        </p:nvSpPr>
        <p:spPr>
          <a:xfrm>
            <a:off x="1885392" y="854933"/>
            <a:ext cx="2974917" cy="646331"/>
          </a:xfrm>
          <a:prstGeom prst="rect">
            <a:avLst/>
          </a:prstGeom>
          <a:solidFill>
            <a:schemeClr val="bg1">
              <a:lumMod val="85000"/>
            </a:schemeClr>
          </a:solidFill>
          <a:ln>
            <a:solidFill>
              <a:srgbClr val="C00000"/>
            </a:solidFill>
          </a:ln>
        </p:spPr>
        <p:txBody>
          <a:bodyPr wrap="none" rtlCol="0">
            <a:spAutoFit/>
          </a:bodyPr>
          <a:lstStyle/>
          <a:p>
            <a:r>
              <a:rPr lang="en-US" dirty="0">
                <a:solidFill>
                  <a:srgbClr val="C00000"/>
                </a:solidFill>
              </a:rPr>
              <a:t>A - </a:t>
            </a:r>
            <a:r>
              <a:rPr lang="en-US" dirty="0"/>
              <a:t>Shutter between detector </a:t>
            </a:r>
          </a:p>
          <a:p>
            <a:r>
              <a:rPr lang="en-US" dirty="0"/>
              <a:t>and radiator </a:t>
            </a:r>
            <a:r>
              <a:rPr lang="en-US" dirty="0">
                <a:solidFill>
                  <a:srgbClr val="C00000"/>
                </a:solidFill>
              </a:rPr>
              <a:t>OPEN</a:t>
            </a:r>
          </a:p>
        </p:txBody>
      </p:sp>
      <p:sp>
        <p:nvSpPr>
          <p:cNvPr id="18" name="TextBox 17"/>
          <p:cNvSpPr txBox="1"/>
          <p:nvPr/>
        </p:nvSpPr>
        <p:spPr>
          <a:xfrm>
            <a:off x="3483539" y="5999927"/>
            <a:ext cx="2966902" cy="646331"/>
          </a:xfrm>
          <a:prstGeom prst="rect">
            <a:avLst/>
          </a:prstGeom>
          <a:solidFill>
            <a:schemeClr val="bg1">
              <a:lumMod val="85000"/>
            </a:schemeClr>
          </a:solidFill>
          <a:ln>
            <a:solidFill>
              <a:srgbClr val="C00000"/>
            </a:solidFill>
          </a:ln>
        </p:spPr>
        <p:txBody>
          <a:bodyPr wrap="none" rtlCol="0">
            <a:spAutoFit/>
          </a:bodyPr>
          <a:lstStyle/>
          <a:p>
            <a:r>
              <a:rPr lang="en-US" dirty="0">
                <a:solidFill>
                  <a:srgbClr val="C00000"/>
                </a:solidFill>
              </a:rPr>
              <a:t>B -</a:t>
            </a:r>
            <a:r>
              <a:rPr lang="en-US" dirty="0"/>
              <a:t> Shutter between detector </a:t>
            </a:r>
          </a:p>
          <a:p>
            <a:r>
              <a:rPr lang="en-US" dirty="0"/>
              <a:t>and radiator </a:t>
            </a:r>
            <a:r>
              <a:rPr lang="en-US" dirty="0">
                <a:solidFill>
                  <a:srgbClr val="C00000"/>
                </a:solidFill>
              </a:rPr>
              <a:t>CLOSED</a:t>
            </a:r>
          </a:p>
        </p:txBody>
      </p:sp>
      <p:sp>
        <p:nvSpPr>
          <p:cNvPr id="19" name="TextBox 18"/>
          <p:cNvSpPr txBox="1"/>
          <p:nvPr/>
        </p:nvSpPr>
        <p:spPr>
          <a:xfrm>
            <a:off x="4860309" y="3473697"/>
            <a:ext cx="1236236" cy="338554"/>
          </a:xfrm>
          <a:prstGeom prst="rect">
            <a:avLst/>
          </a:prstGeom>
          <a:solidFill>
            <a:schemeClr val="bg1">
              <a:lumMod val="85000"/>
            </a:schemeClr>
          </a:solidFill>
          <a:ln>
            <a:solidFill>
              <a:srgbClr val="C00000"/>
            </a:solidFill>
          </a:ln>
        </p:spPr>
        <p:txBody>
          <a:bodyPr wrap="none" rtlCol="0">
            <a:spAutoFit/>
          </a:bodyPr>
          <a:lstStyle/>
          <a:p>
            <a:r>
              <a:rPr lang="en-US" sz="1600" dirty="0"/>
              <a:t>MIPs (beam)</a:t>
            </a:r>
          </a:p>
        </p:txBody>
      </p:sp>
      <p:cxnSp>
        <p:nvCxnSpPr>
          <p:cNvPr id="6" name="Straight Arrow Connector 5"/>
          <p:cNvCxnSpPr/>
          <p:nvPr/>
        </p:nvCxnSpPr>
        <p:spPr bwMode="auto">
          <a:xfrm flipH="1" flipV="1">
            <a:off x="3278385" y="2616818"/>
            <a:ext cx="1972558" cy="855047"/>
          </a:xfrm>
          <a:prstGeom prst="straightConnector1">
            <a:avLst/>
          </a:prstGeom>
          <a:gradFill rotWithShape="0">
            <a:gsLst>
              <a:gs pos="0">
                <a:srgbClr val="D1FFFF"/>
              </a:gs>
              <a:gs pos="50000">
                <a:srgbClr val="D1FFFF">
                  <a:gamma/>
                  <a:shade val="46275"/>
                  <a:invGamma/>
                </a:srgbClr>
              </a:gs>
              <a:gs pos="100000">
                <a:srgbClr val="D1FFFF"/>
              </a:gs>
            </a:gsLst>
            <a:lin ang="0" scaled="1"/>
          </a:gradFill>
          <a:ln w="38100" cap="flat" cmpd="sng" algn="ctr">
            <a:solidFill>
              <a:srgbClr val="FF6600"/>
            </a:solidFill>
            <a:prstDash val="solid"/>
            <a:round/>
            <a:headEnd type="none" w="med" len="med"/>
            <a:tailEnd type="triangle"/>
          </a:ln>
          <a:effectLst/>
        </p:spPr>
      </p:cxnSp>
      <p:cxnSp>
        <p:nvCxnSpPr>
          <p:cNvPr id="20" name="Straight Arrow Connector 19"/>
          <p:cNvCxnSpPr/>
          <p:nvPr/>
        </p:nvCxnSpPr>
        <p:spPr bwMode="auto">
          <a:xfrm flipH="1">
            <a:off x="3442312" y="3814149"/>
            <a:ext cx="1887414" cy="1133110"/>
          </a:xfrm>
          <a:prstGeom prst="straightConnector1">
            <a:avLst/>
          </a:prstGeom>
          <a:gradFill rotWithShape="0">
            <a:gsLst>
              <a:gs pos="0">
                <a:srgbClr val="D1FFFF"/>
              </a:gs>
              <a:gs pos="50000">
                <a:srgbClr val="D1FFFF">
                  <a:gamma/>
                  <a:shade val="46275"/>
                  <a:invGamma/>
                </a:srgbClr>
              </a:gs>
              <a:gs pos="100000">
                <a:srgbClr val="D1FFFF"/>
              </a:gs>
            </a:gsLst>
            <a:lin ang="0" scaled="1"/>
          </a:gradFill>
          <a:ln w="38100" cap="flat" cmpd="sng" algn="ctr">
            <a:solidFill>
              <a:srgbClr val="FF6600"/>
            </a:solidFill>
            <a:prstDash val="solid"/>
            <a:round/>
            <a:headEnd type="none" w="med" len="med"/>
            <a:tailEnd type="triangle"/>
          </a:ln>
          <a:effectLst/>
        </p:spPr>
      </p:cxnSp>
      <p:sp>
        <p:nvSpPr>
          <p:cNvPr id="25" name="TextBox 24"/>
          <p:cNvSpPr txBox="1"/>
          <p:nvPr/>
        </p:nvSpPr>
        <p:spPr>
          <a:xfrm>
            <a:off x="4820794" y="1828300"/>
            <a:ext cx="1158907" cy="338554"/>
          </a:xfrm>
          <a:prstGeom prst="rect">
            <a:avLst/>
          </a:prstGeom>
          <a:solidFill>
            <a:schemeClr val="bg1">
              <a:lumMod val="85000"/>
            </a:schemeClr>
          </a:solidFill>
          <a:ln>
            <a:solidFill>
              <a:srgbClr val="C00000"/>
            </a:solidFill>
          </a:ln>
        </p:spPr>
        <p:txBody>
          <a:bodyPr wrap="none" rtlCol="0">
            <a:spAutoFit/>
          </a:bodyPr>
          <a:lstStyle/>
          <a:p>
            <a:r>
              <a:rPr lang="en-US" sz="1600" dirty="0"/>
              <a:t>Photon ring</a:t>
            </a:r>
          </a:p>
        </p:txBody>
      </p:sp>
      <p:cxnSp>
        <p:nvCxnSpPr>
          <p:cNvPr id="26" name="Straight Arrow Connector 25"/>
          <p:cNvCxnSpPr/>
          <p:nvPr/>
        </p:nvCxnSpPr>
        <p:spPr bwMode="auto">
          <a:xfrm flipH="1">
            <a:off x="3716175" y="2146335"/>
            <a:ext cx="1616785" cy="198692"/>
          </a:xfrm>
          <a:prstGeom prst="straightConnector1">
            <a:avLst/>
          </a:prstGeom>
          <a:gradFill rotWithShape="0">
            <a:gsLst>
              <a:gs pos="0">
                <a:srgbClr val="D1FFFF"/>
              </a:gs>
              <a:gs pos="50000">
                <a:srgbClr val="D1FFFF">
                  <a:gamma/>
                  <a:shade val="46275"/>
                  <a:invGamma/>
                </a:srgbClr>
              </a:gs>
              <a:gs pos="100000">
                <a:srgbClr val="D1FFFF"/>
              </a:gs>
            </a:gsLst>
            <a:lin ang="0" scaled="1"/>
          </a:gradFill>
          <a:ln w="38100" cap="flat" cmpd="sng" algn="ctr">
            <a:solidFill>
              <a:srgbClr val="FF6600"/>
            </a:solidFill>
            <a:prstDash val="solid"/>
            <a:round/>
            <a:headEnd type="none" w="med" len="med"/>
            <a:tailEnd type="triangle"/>
          </a:ln>
          <a:effectLst/>
        </p:spPr>
      </p:cxnSp>
      <p:sp>
        <p:nvSpPr>
          <p:cNvPr id="28" name="TextBox 27"/>
          <p:cNvSpPr txBox="1"/>
          <p:nvPr/>
        </p:nvSpPr>
        <p:spPr>
          <a:xfrm>
            <a:off x="7011729" y="2148216"/>
            <a:ext cx="3039165" cy="646331"/>
          </a:xfrm>
          <a:prstGeom prst="rect">
            <a:avLst/>
          </a:prstGeom>
          <a:solidFill>
            <a:schemeClr val="bg1">
              <a:lumMod val="85000"/>
            </a:schemeClr>
          </a:solidFill>
          <a:ln>
            <a:solidFill>
              <a:srgbClr val="C00000"/>
            </a:solidFill>
          </a:ln>
        </p:spPr>
        <p:txBody>
          <a:bodyPr wrap="none" rtlCol="0">
            <a:spAutoFit/>
          </a:bodyPr>
          <a:lstStyle/>
          <a:p>
            <a:r>
              <a:rPr lang="en-US" dirty="0">
                <a:solidFill>
                  <a:srgbClr val="C00000"/>
                </a:solidFill>
              </a:rPr>
              <a:t>A – B </a:t>
            </a:r>
            <a:r>
              <a:rPr lang="en-US" dirty="0"/>
              <a:t>(properly normalized): </a:t>
            </a:r>
          </a:p>
          <a:p>
            <a:r>
              <a:rPr lang="en-US" dirty="0">
                <a:solidFill>
                  <a:srgbClr val="C00000"/>
                </a:solidFill>
              </a:rPr>
              <a:t>only the photon ring remains !</a:t>
            </a:r>
          </a:p>
        </p:txBody>
      </p:sp>
      <p:sp>
        <p:nvSpPr>
          <p:cNvPr id="21" name="Title 1">
            <a:extLst>
              <a:ext uri="{FF2B5EF4-FFF2-40B4-BE49-F238E27FC236}">
                <a16:creationId xmlns:a16="http://schemas.microsoft.com/office/drawing/2014/main" id="{C96FAC4D-D465-49B7-BBB3-55544F0FF378}"/>
              </a:ext>
            </a:extLst>
          </p:cNvPr>
          <p:cNvSpPr txBox="1">
            <a:spLocks/>
          </p:cNvSpPr>
          <p:nvPr/>
        </p:nvSpPr>
        <p:spPr>
          <a:xfrm>
            <a:off x="-4924" y="9918"/>
            <a:ext cx="12104370" cy="9144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Progress @ INFN: </a:t>
            </a:r>
            <a:r>
              <a:rPr lang="en-US" dirty="0">
                <a:solidFill>
                  <a:schemeClr val="accent1">
                    <a:lumMod val="75000"/>
                  </a:schemeClr>
                </a:solidFill>
              </a:rPr>
              <a:t>First hints from the test beam </a:t>
            </a:r>
          </a:p>
        </p:txBody>
      </p:sp>
      <p:sp>
        <p:nvSpPr>
          <p:cNvPr id="15" name="Footer Placeholder 14">
            <a:extLst>
              <a:ext uri="{FF2B5EF4-FFF2-40B4-BE49-F238E27FC236}">
                <a16:creationId xmlns:a16="http://schemas.microsoft.com/office/drawing/2014/main" id="{9F407279-4D9A-45CC-8A57-9C3A21BC1A41}"/>
              </a:ext>
            </a:extLst>
          </p:cNvPr>
          <p:cNvSpPr>
            <a:spLocks noGrp="1"/>
          </p:cNvSpPr>
          <p:nvPr>
            <p:ph type="ftr" sz="quarter" idx="11"/>
          </p:nvPr>
        </p:nvSpPr>
        <p:spPr/>
        <p:txBody>
          <a:bodyPr/>
          <a:lstStyle/>
          <a:p>
            <a:r>
              <a:rPr lang="en-US"/>
              <a:t>EIC Detector R&amp;D AC Meeting @ BNL, 1/24/2019</a:t>
            </a:r>
          </a:p>
        </p:txBody>
      </p:sp>
      <p:sp>
        <p:nvSpPr>
          <p:cNvPr id="22" name="Slide Number Placeholder 21">
            <a:extLst>
              <a:ext uri="{FF2B5EF4-FFF2-40B4-BE49-F238E27FC236}">
                <a16:creationId xmlns:a16="http://schemas.microsoft.com/office/drawing/2014/main" id="{473934AC-1631-4BDB-A760-775080B57D6F}"/>
              </a:ext>
            </a:extLst>
          </p:cNvPr>
          <p:cNvSpPr>
            <a:spLocks noGrp="1"/>
          </p:cNvSpPr>
          <p:nvPr>
            <p:ph type="sldNum" sz="quarter" idx="12"/>
          </p:nvPr>
        </p:nvSpPr>
        <p:spPr/>
        <p:txBody>
          <a:bodyPr/>
          <a:lstStyle/>
          <a:p>
            <a:fld id="{BB6C9879-F642-4539-B771-5858C2549C41}" type="slidenum">
              <a:rPr lang="en-US" smtClean="0"/>
              <a:t>14</a:t>
            </a:fld>
            <a:endParaRPr lang="en-US"/>
          </a:p>
        </p:txBody>
      </p:sp>
    </p:spTree>
    <p:extLst>
      <p:ext uri="{BB962C8B-B14F-4D97-AF65-F5344CB8AC3E}">
        <p14:creationId xmlns:p14="http://schemas.microsoft.com/office/powerpoint/2010/main" val="12316192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rotWithShape="1">
          <a:blip r:embed="rId2"/>
          <a:srcRect t="49411"/>
          <a:stretch/>
        </p:blipFill>
        <p:spPr>
          <a:xfrm>
            <a:off x="5843559" y="948006"/>
            <a:ext cx="5326043" cy="3570359"/>
          </a:xfrm>
          <a:prstGeom prst="rect">
            <a:avLst/>
          </a:prstGeom>
        </p:spPr>
      </p:pic>
      <p:pic>
        <p:nvPicPr>
          <p:cNvPr id="16" name="Picture 15"/>
          <p:cNvPicPr>
            <a:picLocks noChangeAspect="1"/>
          </p:cNvPicPr>
          <p:nvPr/>
        </p:nvPicPr>
        <p:blipFill rotWithShape="1">
          <a:blip r:embed="rId2"/>
          <a:srcRect b="50143"/>
          <a:stretch/>
        </p:blipFill>
        <p:spPr>
          <a:xfrm>
            <a:off x="1022398" y="2637693"/>
            <a:ext cx="4205460" cy="2778370"/>
          </a:xfrm>
          <a:prstGeom prst="rect">
            <a:avLst/>
          </a:prstGeom>
        </p:spPr>
      </p:pic>
      <p:sp>
        <p:nvSpPr>
          <p:cNvPr id="17" name="TextBox 16"/>
          <p:cNvSpPr txBox="1"/>
          <p:nvPr/>
        </p:nvSpPr>
        <p:spPr>
          <a:xfrm>
            <a:off x="2146066" y="2066166"/>
            <a:ext cx="1391920" cy="369332"/>
          </a:xfrm>
          <a:prstGeom prst="rect">
            <a:avLst/>
          </a:prstGeom>
          <a:solidFill>
            <a:schemeClr val="bg1">
              <a:lumMod val="85000"/>
            </a:schemeClr>
          </a:solidFill>
          <a:ln>
            <a:solidFill>
              <a:srgbClr val="C00000"/>
            </a:solidFill>
          </a:ln>
        </p:spPr>
        <p:txBody>
          <a:bodyPr wrap="none" rtlCol="0">
            <a:spAutoFit/>
          </a:bodyPr>
          <a:lstStyle/>
          <a:p>
            <a:r>
              <a:rPr lang="en-US" dirty="0">
                <a:solidFill>
                  <a:srgbClr val="C00000"/>
                </a:solidFill>
              </a:rPr>
              <a:t>“ring region”</a:t>
            </a:r>
          </a:p>
        </p:txBody>
      </p:sp>
      <p:sp>
        <p:nvSpPr>
          <p:cNvPr id="18" name="TextBox 17"/>
          <p:cNvSpPr txBox="1"/>
          <p:nvPr/>
        </p:nvSpPr>
        <p:spPr>
          <a:xfrm>
            <a:off x="6833026" y="4551971"/>
            <a:ext cx="3809569" cy="1754326"/>
          </a:xfrm>
          <a:prstGeom prst="rect">
            <a:avLst/>
          </a:prstGeom>
          <a:solidFill>
            <a:schemeClr val="bg1">
              <a:lumMod val="85000"/>
            </a:schemeClr>
          </a:solidFill>
          <a:ln>
            <a:solidFill>
              <a:srgbClr val="C00000"/>
            </a:solidFill>
          </a:ln>
        </p:spPr>
        <p:txBody>
          <a:bodyPr wrap="none" rtlCol="0">
            <a:spAutoFit/>
          </a:bodyPr>
          <a:lstStyle/>
          <a:p>
            <a:r>
              <a:rPr lang="en-US" dirty="0">
                <a:solidFill>
                  <a:srgbClr val="C00000"/>
                </a:solidFill>
              </a:rPr>
              <a:t>Signal amplitude in the ring region</a:t>
            </a:r>
          </a:p>
          <a:p>
            <a:endParaRPr lang="en-US" dirty="0">
              <a:solidFill>
                <a:srgbClr val="C00000"/>
              </a:solidFill>
            </a:endParaRPr>
          </a:p>
          <a:p>
            <a:r>
              <a:rPr lang="en-US" dirty="0">
                <a:solidFill>
                  <a:srgbClr val="0000CC"/>
                </a:solidFill>
              </a:rPr>
              <a:t>Detector gain from the slope </a:t>
            </a:r>
          </a:p>
          <a:p>
            <a:r>
              <a:rPr lang="en-US" dirty="0">
                <a:solidFill>
                  <a:srgbClr val="0000CC"/>
                </a:solidFill>
              </a:rPr>
              <a:t>of the exponential distribution (fitted):</a:t>
            </a:r>
          </a:p>
          <a:p>
            <a:endParaRPr lang="en-US" dirty="0">
              <a:solidFill>
                <a:srgbClr val="0000CC"/>
              </a:solidFill>
            </a:endParaRPr>
          </a:p>
          <a:p>
            <a:pPr algn="ctr"/>
            <a:r>
              <a:rPr lang="en-US" dirty="0">
                <a:solidFill>
                  <a:srgbClr val="0000CC"/>
                </a:solidFill>
              </a:rPr>
              <a:t>Gain ~ 50 k !!!</a:t>
            </a:r>
          </a:p>
        </p:txBody>
      </p:sp>
      <p:cxnSp>
        <p:nvCxnSpPr>
          <p:cNvPr id="6" name="Straight Connector 5"/>
          <p:cNvCxnSpPr/>
          <p:nvPr/>
        </p:nvCxnSpPr>
        <p:spPr bwMode="auto">
          <a:xfrm>
            <a:off x="6431696" y="2250832"/>
            <a:ext cx="304800" cy="773723"/>
          </a:xfrm>
          <a:prstGeom prst="line">
            <a:avLst/>
          </a:prstGeom>
          <a:gradFill rotWithShape="0">
            <a:gsLst>
              <a:gs pos="0">
                <a:srgbClr val="D1FFFF"/>
              </a:gs>
              <a:gs pos="50000">
                <a:srgbClr val="D1FFFF">
                  <a:gamma/>
                  <a:shade val="46275"/>
                  <a:invGamma/>
                </a:srgbClr>
              </a:gs>
              <a:gs pos="100000">
                <a:srgbClr val="D1FFFF"/>
              </a:gs>
            </a:gsLst>
            <a:lin ang="0" scaled="1"/>
          </a:gradFill>
          <a:ln w="57150" cap="flat" cmpd="sng" algn="ctr">
            <a:solidFill>
              <a:srgbClr val="C00000"/>
            </a:solidFill>
            <a:prstDash val="solid"/>
            <a:round/>
            <a:headEnd type="none" w="med" len="med"/>
            <a:tailEnd type="none" w="med" len="med"/>
          </a:ln>
          <a:effectLst/>
        </p:spPr>
      </p:cxnSp>
      <p:sp>
        <p:nvSpPr>
          <p:cNvPr id="19" name="Title 1">
            <a:extLst>
              <a:ext uri="{FF2B5EF4-FFF2-40B4-BE49-F238E27FC236}">
                <a16:creationId xmlns:a16="http://schemas.microsoft.com/office/drawing/2014/main" id="{10D909BB-E251-426E-A5A9-F0B195348C1D}"/>
              </a:ext>
            </a:extLst>
          </p:cNvPr>
          <p:cNvSpPr txBox="1">
            <a:spLocks/>
          </p:cNvSpPr>
          <p:nvPr/>
        </p:nvSpPr>
        <p:spPr>
          <a:xfrm>
            <a:off x="0" y="0"/>
            <a:ext cx="12104370" cy="9144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Progress @ INFN: </a:t>
            </a:r>
            <a:r>
              <a:rPr lang="en-US" dirty="0">
                <a:solidFill>
                  <a:schemeClr val="accent1">
                    <a:lumMod val="75000"/>
                  </a:schemeClr>
                </a:solidFill>
              </a:rPr>
              <a:t>First hints from the test beam </a:t>
            </a:r>
          </a:p>
        </p:txBody>
      </p:sp>
      <p:sp>
        <p:nvSpPr>
          <p:cNvPr id="12" name="Footer Placeholder 11">
            <a:extLst>
              <a:ext uri="{FF2B5EF4-FFF2-40B4-BE49-F238E27FC236}">
                <a16:creationId xmlns:a16="http://schemas.microsoft.com/office/drawing/2014/main" id="{EFC85125-25A2-44E5-A255-6F326AE3CCF4}"/>
              </a:ext>
            </a:extLst>
          </p:cNvPr>
          <p:cNvSpPr>
            <a:spLocks noGrp="1"/>
          </p:cNvSpPr>
          <p:nvPr>
            <p:ph type="ftr" sz="quarter" idx="11"/>
          </p:nvPr>
        </p:nvSpPr>
        <p:spPr/>
        <p:txBody>
          <a:bodyPr/>
          <a:lstStyle/>
          <a:p>
            <a:r>
              <a:rPr lang="en-US"/>
              <a:t>EIC Detector R&amp;D AC Meeting @ BNL, 1/24/2019</a:t>
            </a:r>
          </a:p>
        </p:txBody>
      </p:sp>
      <p:sp>
        <p:nvSpPr>
          <p:cNvPr id="13" name="Slide Number Placeholder 12">
            <a:extLst>
              <a:ext uri="{FF2B5EF4-FFF2-40B4-BE49-F238E27FC236}">
                <a16:creationId xmlns:a16="http://schemas.microsoft.com/office/drawing/2014/main" id="{9A7CE7E3-2B1B-4F53-A5CA-A4F4A484344F}"/>
              </a:ext>
            </a:extLst>
          </p:cNvPr>
          <p:cNvSpPr>
            <a:spLocks noGrp="1"/>
          </p:cNvSpPr>
          <p:nvPr>
            <p:ph type="sldNum" sz="quarter" idx="12"/>
          </p:nvPr>
        </p:nvSpPr>
        <p:spPr/>
        <p:txBody>
          <a:bodyPr/>
          <a:lstStyle/>
          <a:p>
            <a:fld id="{BB6C9879-F642-4539-B771-5858C2549C41}" type="slidenum">
              <a:rPr lang="en-US" smtClean="0"/>
              <a:t>15</a:t>
            </a:fld>
            <a:endParaRPr lang="en-US"/>
          </a:p>
        </p:txBody>
      </p:sp>
    </p:spTree>
    <p:extLst>
      <p:ext uri="{BB962C8B-B14F-4D97-AF65-F5344CB8AC3E}">
        <p14:creationId xmlns:p14="http://schemas.microsoft.com/office/powerpoint/2010/main" val="21327112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oup 36"/>
          <p:cNvGrpSpPr/>
          <p:nvPr/>
        </p:nvGrpSpPr>
        <p:grpSpPr>
          <a:xfrm>
            <a:off x="8032292" y="1388881"/>
            <a:ext cx="2864445" cy="2933396"/>
            <a:chOff x="6854254" y="3517807"/>
            <a:chExt cx="2864445" cy="2933396"/>
          </a:xfrm>
        </p:grpSpPr>
        <p:pic>
          <p:nvPicPr>
            <p:cNvPr id="34" name="Picture 33"/>
            <p:cNvPicPr>
              <a:picLocks noChangeAspect="1"/>
            </p:cNvPicPr>
            <p:nvPr/>
          </p:nvPicPr>
          <p:blipFill rotWithShape="1">
            <a:blip r:embed="rId2"/>
            <a:srcRect t="1635" r="1590"/>
            <a:stretch/>
          </p:blipFill>
          <p:spPr>
            <a:xfrm>
              <a:off x="6864072" y="3561276"/>
              <a:ext cx="2854627" cy="2889927"/>
            </a:xfrm>
            <a:prstGeom prst="rect">
              <a:avLst/>
            </a:prstGeom>
          </p:spPr>
        </p:pic>
        <p:sp>
          <p:nvSpPr>
            <p:cNvPr id="35" name="Rectangle 34"/>
            <p:cNvSpPr/>
            <p:nvPr/>
          </p:nvSpPr>
          <p:spPr bwMode="auto">
            <a:xfrm>
              <a:off x="6854254" y="3517807"/>
              <a:ext cx="122298" cy="914400"/>
            </a:xfrm>
            <a:prstGeom prst="rect">
              <a:avLst/>
            </a:prstGeom>
            <a:solidFill>
              <a:schemeClr val="bg1"/>
            </a:solidFill>
            <a:ln w="9525" cap="flat" cmpd="sng" algn="ctr">
              <a:noFill/>
              <a:prstDash val="solid"/>
              <a:round/>
              <a:headEnd type="none" w="med" len="med"/>
              <a:tailEnd type="none" w="med" len="med"/>
            </a:ln>
            <a:effectLst/>
          </p:spPr>
          <p:txBody>
            <a:bodyPr vert="horz" wrap="square" lIns="92075" tIns="46038" rIns="92075" bIns="46038" numCol="1" rtlCol="0" anchor="ctr" anchorCtr="0" compatLnSpc="1">
              <a:prstTxWarp prst="textNoShape">
                <a:avLst/>
              </a:prstTxWarp>
            </a:bodyPr>
            <a:lstStyle/>
            <a:p>
              <a:pPr eaLnBrk="0" fontAlgn="base" hangingPunct="0">
                <a:lnSpc>
                  <a:spcPct val="90000"/>
                </a:lnSpc>
                <a:spcBef>
                  <a:spcPct val="0"/>
                </a:spcBef>
                <a:spcAft>
                  <a:spcPct val="0"/>
                </a:spcAft>
              </a:pPr>
              <a:endParaRPr lang="en-US" sz="1200" b="1">
                <a:solidFill>
                  <a:srgbClr val="FFFF00"/>
                </a:solidFill>
                <a:effectLst>
                  <a:outerShdw blurRad="38100" dist="38100" dir="2700000" algn="tl">
                    <a:srgbClr val="000000">
                      <a:alpha val="43137"/>
                    </a:srgbClr>
                  </a:outerShdw>
                </a:effectLst>
                <a:latin typeface="Helvetica" pitchFamily="34" charset="0"/>
              </a:endParaRPr>
            </a:p>
          </p:txBody>
        </p:sp>
        <p:sp>
          <p:nvSpPr>
            <p:cNvPr id="36" name="Rectangle 35"/>
            <p:cNvSpPr/>
            <p:nvPr/>
          </p:nvSpPr>
          <p:spPr bwMode="auto">
            <a:xfrm>
              <a:off x="6854254" y="5536803"/>
              <a:ext cx="278066" cy="914400"/>
            </a:xfrm>
            <a:prstGeom prst="rect">
              <a:avLst/>
            </a:prstGeom>
            <a:solidFill>
              <a:schemeClr val="bg1"/>
            </a:solidFill>
            <a:ln w="9525" cap="flat" cmpd="sng" algn="ctr">
              <a:noFill/>
              <a:prstDash val="solid"/>
              <a:round/>
              <a:headEnd type="none" w="med" len="med"/>
              <a:tailEnd type="none" w="med" len="med"/>
            </a:ln>
            <a:effectLst/>
          </p:spPr>
          <p:txBody>
            <a:bodyPr vert="horz" wrap="square" lIns="92075" tIns="46038" rIns="92075" bIns="46038" numCol="1" rtlCol="0" anchor="ctr" anchorCtr="0" compatLnSpc="1">
              <a:prstTxWarp prst="textNoShape">
                <a:avLst/>
              </a:prstTxWarp>
            </a:bodyPr>
            <a:lstStyle/>
            <a:p>
              <a:pPr eaLnBrk="0" fontAlgn="base" hangingPunct="0">
                <a:lnSpc>
                  <a:spcPct val="90000"/>
                </a:lnSpc>
                <a:spcBef>
                  <a:spcPct val="0"/>
                </a:spcBef>
                <a:spcAft>
                  <a:spcPct val="0"/>
                </a:spcAft>
              </a:pPr>
              <a:endParaRPr lang="en-US" sz="1200" b="1">
                <a:solidFill>
                  <a:srgbClr val="FFFF00"/>
                </a:solidFill>
                <a:effectLst>
                  <a:outerShdw blurRad="38100" dist="38100" dir="2700000" algn="tl">
                    <a:srgbClr val="000000">
                      <a:alpha val="43137"/>
                    </a:srgbClr>
                  </a:outerShdw>
                </a:effectLst>
                <a:latin typeface="Helvetica" pitchFamily="34" charset="0"/>
              </a:endParaRPr>
            </a:p>
          </p:txBody>
        </p:sp>
      </p:grpSp>
      <p:sp>
        <p:nvSpPr>
          <p:cNvPr id="72" name="Content Placeholder 2"/>
          <p:cNvSpPr txBox="1">
            <a:spLocks/>
          </p:cNvSpPr>
          <p:nvPr/>
        </p:nvSpPr>
        <p:spPr bwMode="auto">
          <a:xfrm>
            <a:off x="7911149" y="1103412"/>
            <a:ext cx="3011851" cy="256635"/>
          </a:xfrm>
          <a:prstGeom prst="rect">
            <a:avLst/>
          </a:prstGeom>
          <a:noFill/>
          <a:ln w="9525">
            <a:solidFill>
              <a:srgbClr val="0000CC"/>
            </a:solidFill>
            <a:miter lim="800000"/>
            <a:headEnd/>
            <a:tailEnd/>
          </a:ln>
          <a:effectLst/>
        </p:spPr>
        <p:txBody>
          <a:bodyPr vert="horz" wrap="square" lIns="92075" tIns="46038" rIns="92075" bIns="46038" numCol="1" anchor="t" anchorCtr="0" compatLnSpc="1">
            <a:prstTxWarp prst="textNoShape">
              <a:avLst/>
            </a:prstTxWarp>
          </a:bodyPr>
          <a:lstStyle>
            <a:lvl1pPr marL="571500" indent="-571500" algn="l" rtl="0" eaLnBrk="0" fontAlgn="base" hangingPunct="0">
              <a:lnSpc>
                <a:spcPct val="90000"/>
              </a:lnSpc>
              <a:spcBef>
                <a:spcPct val="30000"/>
              </a:spcBef>
              <a:spcAft>
                <a:spcPct val="0"/>
              </a:spcAft>
              <a:buClr>
                <a:schemeClr val="hlink"/>
              </a:buClr>
              <a:buFont typeface="Wingdings" pitchFamily="2" charset="2"/>
              <a:buChar char="§"/>
              <a:defRPr sz="2000" b="1">
                <a:solidFill>
                  <a:srgbClr val="0000CC"/>
                </a:solidFill>
                <a:effectLst>
                  <a:outerShdw blurRad="38100" dist="38100" dir="2700000" algn="tl">
                    <a:srgbClr val="C0C0C0"/>
                  </a:outerShdw>
                </a:effectLst>
                <a:latin typeface="+mn-lt"/>
                <a:ea typeface="+mn-ea"/>
                <a:cs typeface="+mn-cs"/>
              </a:defRPr>
            </a:lvl1pPr>
            <a:lvl2pPr marL="1047750" indent="-285750" algn="l" rtl="0" eaLnBrk="0" fontAlgn="base" hangingPunct="0">
              <a:lnSpc>
                <a:spcPct val="90000"/>
              </a:lnSpc>
              <a:spcBef>
                <a:spcPct val="30000"/>
              </a:spcBef>
              <a:spcAft>
                <a:spcPct val="0"/>
              </a:spcAft>
              <a:buClr>
                <a:srgbClr val="0000CC"/>
              </a:buClr>
              <a:buFont typeface="Wingdings" pitchFamily="2" charset="2"/>
              <a:buChar char="§"/>
              <a:defRPr b="1">
                <a:solidFill>
                  <a:srgbClr val="0000CC"/>
                </a:solidFill>
                <a:latin typeface="+mn-lt"/>
              </a:defRPr>
            </a:lvl2pPr>
            <a:lvl3pPr marL="1562100" indent="-228600" algn="l" rtl="0" eaLnBrk="0" fontAlgn="base" hangingPunct="0">
              <a:lnSpc>
                <a:spcPct val="90000"/>
              </a:lnSpc>
              <a:spcBef>
                <a:spcPct val="30000"/>
              </a:spcBef>
              <a:spcAft>
                <a:spcPct val="0"/>
              </a:spcAft>
              <a:buClr>
                <a:srgbClr val="0000CC"/>
              </a:buClr>
              <a:buSzPct val="40000"/>
              <a:buFont typeface="Wingdings" pitchFamily="2" charset="2"/>
              <a:buChar char="¨"/>
              <a:defRPr sz="1600" b="1">
                <a:solidFill>
                  <a:srgbClr val="0000CC"/>
                </a:solidFill>
                <a:latin typeface="+mn-lt"/>
              </a:defRPr>
            </a:lvl3pPr>
            <a:lvl4pPr marL="1924050" indent="-171450" algn="l" rtl="0" eaLnBrk="0" fontAlgn="base" hangingPunct="0">
              <a:lnSpc>
                <a:spcPct val="90000"/>
              </a:lnSpc>
              <a:spcBef>
                <a:spcPct val="30000"/>
              </a:spcBef>
              <a:spcAft>
                <a:spcPct val="0"/>
              </a:spcAft>
              <a:buClr>
                <a:schemeClr val="tx1"/>
              </a:buClr>
              <a:buSzPct val="70000"/>
              <a:buFont typeface="Wingdings" pitchFamily="2" charset="2"/>
              <a:buChar char=""/>
              <a:defRPr sz="1400" b="1">
                <a:solidFill>
                  <a:srgbClr val="0000CC"/>
                </a:solidFill>
                <a:latin typeface="+mn-lt"/>
              </a:defRPr>
            </a:lvl4pPr>
            <a:lvl5pPr marL="2286000" indent="-171450" algn="l" rtl="0" eaLnBrk="0" fontAlgn="base" hangingPunct="0">
              <a:lnSpc>
                <a:spcPct val="90000"/>
              </a:lnSpc>
              <a:spcBef>
                <a:spcPct val="30000"/>
              </a:spcBef>
              <a:spcAft>
                <a:spcPct val="0"/>
              </a:spcAft>
              <a:buChar char="·"/>
              <a:defRPr sz="1200" b="1">
                <a:solidFill>
                  <a:srgbClr val="0000CC"/>
                </a:solidFill>
                <a:latin typeface="+mn-lt"/>
              </a:defRPr>
            </a:lvl5pPr>
            <a:lvl6pPr marL="2743200" indent="-171450" algn="l" rtl="0" eaLnBrk="0" fontAlgn="base" hangingPunct="0">
              <a:lnSpc>
                <a:spcPct val="90000"/>
              </a:lnSpc>
              <a:spcBef>
                <a:spcPct val="30000"/>
              </a:spcBef>
              <a:spcAft>
                <a:spcPct val="0"/>
              </a:spcAft>
              <a:buChar char="·"/>
              <a:defRPr sz="1200" b="1">
                <a:solidFill>
                  <a:schemeClr val="tx1"/>
                </a:solidFill>
                <a:latin typeface="+mn-lt"/>
              </a:defRPr>
            </a:lvl6pPr>
            <a:lvl7pPr marL="3200400" indent="-171450" algn="l" rtl="0" eaLnBrk="0" fontAlgn="base" hangingPunct="0">
              <a:lnSpc>
                <a:spcPct val="90000"/>
              </a:lnSpc>
              <a:spcBef>
                <a:spcPct val="30000"/>
              </a:spcBef>
              <a:spcAft>
                <a:spcPct val="0"/>
              </a:spcAft>
              <a:buChar char="·"/>
              <a:defRPr sz="1200" b="1">
                <a:solidFill>
                  <a:schemeClr val="tx1"/>
                </a:solidFill>
                <a:latin typeface="+mn-lt"/>
              </a:defRPr>
            </a:lvl7pPr>
            <a:lvl8pPr marL="3657600" indent="-171450" algn="l" rtl="0" eaLnBrk="0" fontAlgn="base" hangingPunct="0">
              <a:lnSpc>
                <a:spcPct val="90000"/>
              </a:lnSpc>
              <a:spcBef>
                <a:spcPct val="30000"/>
              </a:spcBef>
              <a:spcAft>
                <a:spcPct val="0"/>
              </a:spcAft>
              <a:buChar char="·"/>
              <a:defRPr sz="1200" b="1">
                <a:solidFill>
                  <a:schemeClr val="tx1"/>
                </a:solidFill>
                <a:latin typeface="+mn-lt"/>
              </a:defRPr>
            </a:lvl8pPr>
            <a:lvl9pPr marL="4114800" indent="-171450" algn="l" rtl="0" eaLnBrk="0" fontAlgn="base" hangingPunct="0">
              <a:lnSpc>
                <a:spcPct val="90000"/>
              </a:lnSpc>
              <a:spcBef>
                <a:spcPct val="30000"/>
              </a:spcBef>
              <a:spcAft>
                <a:spcPct val="0"/>
              </a:spcAft>
              <a:buChar char="·"/>
              <a:defRPr sz="1200" b="1">
                <a:solidFill>
                  <a:schemeClr val="tx1"/>
                </a:solidFill>
                <a:latin typeface="+mn-lt"/>
              </a:defRPr>
            </a:lvl9pPr>
          </a:lstStyle>
          <a:p>
            <a:pPr marL="0" indent="0">
              <a:buNone/>
            </a:pPr>
            <a:r>
              <a:rPr lang="en-US" sz="1600" kern="0" dirty="0"/>
              <a:t>Reminder: the starting point</a:t>
            </a:r>
          </a:p>
        </p:txBody>
      </p:sp>
      <p:sp>
        <p:nvSpPr>
          <p:cNvPr id="84" name="Content Placeholder 2"/>
          <p:cNvSpPr txBox="1">
            <a:spLocks/>
          </p:cNvSpPr>
          <p:nvPr/>
        </p:nvSpPr>
        <p:spPr>
          <a:xfrm>
            <a:off x="731629" y="2116722"/>
            <a:ext cx="5810767" cy="4170104"/>
          </a:xfrm>
          <a:prstGeom prst="rect">
            <a:avLst/>
          </a:prstGeom>
          <a:ln>
            <a:no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solidFill>
                  <a:srgbClr val="0000CC"/>
                </a:solidFill>
              </a:rPr>
              <a:t>Preliminary exercises reported in July2018</a:t>
            </a:r>
          </a:p>
          <a:p>
            <a:pPr marL="0" indent="0">
              <a:buNone/>
            </a:pPr>
            <a:endParaRPr lang="en-US" sz="2000" dirty="0">
              <a:solidFill>
                <a:srgbClr val="0000CC"/>
              </a:solidFill>
            </a:endParaRPr>
          </a:p>
          <a:p>
            <a:pPr marL="0" indent="0">
              <a:buNone/>
            </a:pPr>
            <a:r>
              <a:rPr lang="en-US" sz="2000" dirty="0"/>
              <a:t>Unexpected feature:</a:t>
            </a:r>
          </a:p>
          <a:p>
            <a:pPr marL="0" indent="0">
              <a:buNone/>
            </a:pPr>
            <a:r>
              <a:rPr lang="en-US" sz="2000" dirty="0">
                <a:solidFill>
                  <a:srgbClr val="C00000"/>
                </a:solidFill>
              </a:rPr>
              <a:t>	Gain increase in coated samples</a:t>
            </a:r>
          </a:p>
          <a:p>
            <a:r>
              <a:rPr lang="en-US" sz="2000" i="1" dirty="0"/>
              <a:t>A possible explanation emerging from repeated measurements:</a:t>
            </a:r>
          </a:p>
          <a:p>
            <a:r>
              <a:rPr lang="en-US" sz="2000" dirty="0">
                <a:solidFill>
                  <a:srgbClr val="0000CC"/>
                </a:solidFill>
              </a:rPr>
              <a:t>The coting with the resistive material prevents charging-up phenomena in THGEMs</a:t>
            </a:r>
          </a:p>
          <a:p>
            <a:pPr lvl="1"/>
            <a:r>
              <a:rPr lang="en-US" sz="1600" dirty="0"/>
              <a:t>An observation of interest beyond this specific application</a:t>
            </a:r>
          </a:p>
          <a:p>
            <a:pPr marL="0" indent="0">
              <a:buNone/>
            </a:pPr>
            <a:endParaRPr lang="en-US" sz="2000" dirty="0"/>
          </a:p>
          <a:p>
            <a:pPr>
              <a:buFont typeface="Wingdings" panose="05000000000000000000" pitchFamily="2" charset="2"/>
              <a:buChar char="à"/>
            </a:pPr>
            <a:endParaRPr lang="en-US" b="1" dirty="0">
              <a:solidFill>
                <a:srgbClr val="C00000"/>
              </a:solidFill>
              <a:latin typeface="Arial" panose="020B0604020202020204" pitchFamily="34" charset="0"/>
              <a:cs typeface="Arial" panose="020B0604020202020204" pitchFamily="34" charset="0"/>
              <a:sym typeface="Wingdings" panose="05000000000000000000" pitchFamily="2" charset="2"/>
            </a:endParaRPr>
          </a:p>
          <a:p>
            <a:pPr>
              <a:buFont typeface="Wingdings" panose="05000000000000000000" pitchFamily="2" charset="2"/>
              <a:buChar char="à"/>
            </a:pPr>
            <a:endParaRPr lang="en-US" b="1" dirty="0">
              <a:solidFill>
                <a:srgbClr val="C00000"/>
              </a:solidFill>
              <a:latin typeface="Arial" panose="020B0604020202020204" pitchFamily="34" charset="0"/>
              <a:cs typeface="Arial" panose="020B0604020202020204" pitchFamily="34" charset="0"/>
              <a:sym typeface="Wingdings" panose="05000000000000000000" pitchFamily="2" charset="2"/>
            </a:endParaRPr>
          </a:p>
          <a:p>
            <a:pPr>
              <a:buFont typeface="Wingdings" panose="05000000000000000000" pitchFamily="2" charset="2"/>
              <a:buChar char="à"/>
            </a:pPr>
            <a:endParaRPr lang="en-US" b="1" dirty="0">
              <a:solidFill>
                <a:srgbClr val="C00000"/>
              </a:solidFill>
              <a:latin typeface="Arial" panose="020B0604020202020204" pitchFamily="34" charset="0"/>
              <a:cs typeface="Arial" panose="020B0604020202020204" pitchFamily="34" charset="0"/>
              <a:sym typeface="Wingdings" panose="05000000000000000000" pitchFamily="2" charset="2"/>
            </a:endParaRPr>
          </a:p>
          <a:p>
            <a:pPr>
              <a:buFont typeface="Wingdings" panose="05000000000000000000" pitchFamily="2" charset="2"/>
              <a:buChar char="à"/>
            </a:pPr>
            <a:endParaRPr lang="en-US" b="1" dirty="0">
              <a:solidFill>
                <a:srgbClr val="C00000"/>
              </a:solidFill>
              <a:latin typeface="Arial" panose="020B0604020202020204" pitchFamily="34" charset="0"/>
              <a:cs typeface="Arial" panose="020B0604020202020204" pitchFamily="34" charset="0"/>
              <a:sym typeface="Wingdings" panose="05000000000000000000" pitchFamily="2" charset="2"/>
            </a:endParaRPr>
          </a:p>
          <a:p>
            <a:pPr marL="0" indent="0">
              <a:buNone/>
            </a:pPr>
            <a:endParaRPr lang="en-US" b="1" dirty="0">
              <a:solidFill>
                <a:srgbClr val="C00000"/>
              </a:solidFill>
              <a:latin typeface="Arial" panose="020B0604020202020204" pitchFamily="34" charset="0"/>
              <a:cs typeface="Arial" panose="020B0604020202020204" pitchFamily="34" charset="0"/>
              <a:sym typeface="Wingdings" panose="05000000000000000000" pitchFamily="2" charset="2"/>
            </a:endParaRPr>
          </a:p>
          <a:p>
            <a:pPr marL="0" indent="0">
              <a:buNone/>
            </a:pPr>
            <a:endParaRPr lang="en-US" dirty="0">
              <a:solidFill>
                <a:srgbClr val="C00000"/>
              </a:solidFill>
              <a:latin typeface="Arial" panose="020B0604020202020204" pitchFamily="34" charset="0"/>
              <a:cs typeface="Arial" panose="020B0604020202020204" pitchFamily="34" charset="0"/>
              <a:sym typeface="Wingdings" panose="05000000000000000000" pitchFamily="2" charset="2"/>
            </a:endParaRPr>
          </a:p>
          <a:p>
            <a:pPr marL="0" indent="0">
              <a:buNone/>
            </a:pPr>
            <a:endParaRPr lang="en-US" dirty="0">
              <a:solidFill>
                <a:srgbClr val="C00000"/>
              </a:solidFill>
              <a:latin typeface="Arial" panose="020B0604020202020204" pitchFamily="34" charset="0"/>
              <a:cs typeface="Arial" panose="020B0604020202020204" pitchFamily="34" charset="0"/>
              <a:sym typeface="Wingdings" panose="05000000000000000000" pitchFamily="2" charset="2"/>
            </a:endParaRPr>
          </a:p>
          <a:p>
            <a:pPr marL="0" indent="0">
              <a:buNone/>
            </a:pPr>
            <a:endParaRPr lang="en-US" b="1" dirty="0">
              <a:solidFill>
                <a:srgbClr val="C00000"/>
              </a:solidFill>
              <a:latin typeface="Arial" panose="020B0604020202020204" pitchFamily="34" charset="0"/>
              <a:cs typeface="Arial" panose="020B0604020202020204" pitchFamily="34" charset="0"/>
              <a:sym typeface="Wingdings" panose="05000000000000000000" pitchFamily="2" charset="2"/>
            </a:endParaRP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endParaRPr lang="en-US" dirty="0"/>
          </a:p>
          <a:p>
            <a:endParaRPr lang="en-US" dirty="0"/>
          </a:p>
        </p:txBody>
      </p:sp>
      <p:grpSp>
        <p:nvGrpSpPr>
          <p:cNvPr id="85" name="Group 84"/>
          <p:cNvGrpSpPr/>
          <p:nvPr/>
        </p:nvGrpSpPr>
        <p:grpSpPr>
          <a:xfrm>
            <a:off x="7242559" y="4062500"/>
            <a:ext cx="3424685" cy="2171956"/>
            <a:chOff x="4507706" y="2066183"/>
            <a:chExt cx="5147486" cy="3275253"/>
          </a:xfrm>
        </p:grpSpPr>
        <p:pic>
          <p:nvPicPr>
            <p:cNvPr id="86" name="Picture 85"/>
            <p:cNvPicPr>
              <a:picLocks noChangeAspect="1"/>
            </p:cNvPicPr>
            <p:nvPr/>
          </p:nvPicPr>
          <p:blipFill>
            <a:blip r:embed="rId3"/>
            <a:stretch>
              <a:fillRect/>
            </a:stretch>
          </p:blipFill>
          <p:spPr>
            <a:xfrm>
              <a:off x="4507706" y="2516984"/>
              <a:ext cx="5088320" cy="2824452"/>
            </a:xfrm>
            <a:prstGeom prst="rect">
              <a:avLst/>
            </a:prstGeom>
            <a:ln>
              <a:solidFill>
                <a:srgbClr val="0000CC"/>
              </a:solidFill>
            </a:ln>
          </p:spPr>
        </p:pic>
        <p:sp>
          <p:nvSpPr>
            <p:cNvPr id="87" name="TextBox 86"/>
            <p:cNvSpPr txBox="1"/>
            <p:nvPr/>
          </p:nvSpPr>
          <p:spPr>
            <a:xfrm>
              <a:off x="5419071" y="2066183"/>
              <a:ext cx="964242" cy="696179"/>
            </a:xfrm>
            <a:prstGeom prst="rect">
              <a:avLst/>
            </a:prstGeom>
            <a:solidFill>
              <a:schemeClr val="bg1">
                <a:lumMod val="85000"/>
              </a:schemeClr>
            </a:solidFill>
            <a:ln>
              <a:solidFill>
                <a:srgbClr val="0000CC"/>
              </a:solidFill>
            </a:ln>
          </p:spPr>
          <p:txBody>
            <a:bodyPr wrap="none" rtlCol="0">
              <a:spAutoFit/>
            </a:bodyPr>
            <a:lstStyle/>
            <a:p>
              <a:r>
                <a:rPr lang="en-US" sz="2400" dirty="0">
                  <a:solidFill>
                    <a:srgbClr val="0000CC"/>
                  </a:solidFill>
                </a:rPr>
                <a:t>ND </a:t>
              </a:r>
            </a:p>
          </p:txBody>
        </p:sp>
        <p:sp>
          <p:nvSpPr>
            <p:cNvPr id="88" name="TextBox 87"/>
            <p:cNvSpPr txBox="1"/>
            <p:nvPr/>
          </p:nvSpPr>
          <p:spPr>
            <a:xfrm>
              <a:off x="5656770" y="4427727"/>
              <a:ext cx="1986622" cy="417707"/>
            </a:xfrm>
            <a:prstGeom prst="rect">
              <a:avLst/>
            </a:prstGeom>
            <a:solidFill>
              <a:schemeClr val="bg1">
                <a:lumMod val="85000"/>
              </a:schemeClr>
            </a:solidFill>
            <a:ln>
              <a:solidFill>
                <a:srgbClr val="0000CC"/>
              </a:solidFill>
            </a:ln>
          </p:spPr>
          <p:txBody>
            <a:bodyPr wrap="square" rtlCol="0">
              <a:spAutoFit/>
            </a:bodyPr>
            <a:lstStyle/>
            <a:p>
              <a:r>
                <a:rPr lang="en-US" sz="1200" dirty="0">
                  <a:solidFill>
                    <a:srgbClr val="0000CC"/>
                  </a:solidFill>
                </a:rPr>
                <a:t>before coating</a:t>
              </a:r>
            </a:p>
          </p:txBody>
        </p:sp>
        <p:sp>
          <p:nvSpPr>
            <p:cNvPr id="89" name="TextBox 88"/>
            <p:cNvSpPr txBox="1"/>
            <p:nvPr/>
          </p:nvSpPr>
          <p:spPr>
            <a:xfrm>
              <a:off x="8188060" y="2606814"/>
              <a:ext cx="1467132" cy="417707"/>
            </a:xfrm>
            <a:prstGeom prst="rect">
              <a:avLst/>
            </a:prstGeom>
            <a:solidFill>
              <a:schemeClr val="bg1">
                <a:lumMod val="85000"/>
              </a:schemeClr>
            </a:solidFill>
            <a:ln>
              <a:solidFill>
                <a:srgbClr val="0000CC"/>
              </a:solidFill>
            </a:ln>
          </p:spPr>
          <p:txBody>
            <a:bodyPr wrap="none" rtlCol="0">
              <a:spAutoFit/>
            </a:bodyPr>
            <a:lstStyle/>
            <a:p>
              <a:r>
                <a:rPr lang="en-US" sz="1200" dirty="0">
                  <a:solidFill>
                    <a:srgbClr val="0000CC"/>
                  </a:solidFill>
                </a:rPr>
                <a:t>after coating</a:t>
              </a:r>
            </a:p>
          </p:txBody>
        </p:sp>
      </p:grpSp>
      <p:cxnSp>
        <p:nvCxnSpPr>
          <p:cNvPr id="96" name="Straight Arrow Connector 95"/>
          <p:cNvCxnSpPr/>
          <p:nvPr/>
        </p:nvCxnSpPr>
        <p:spPr>
          <a:xfrm>
            <a:off x="8629206" y="1828965"/>
            <a:ext cx="835309" cy="28775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9" name="Title 1">
            <a:extLst>
              <a:ext uri="{FF2B5EF4-FFF2-40B4-BE49-F238E27FC236}">
                <a16:creationId xmlns:a16="http://schemas.microsoft.com/office/drawing/2014/main" id="{090415EA-2952-477A-87D9-3BFA8517B231}"/>
              </a:ext>
            </a:extLst>
          </p:cNvPr>
          <p:cNvSpPr txBox="1">
            <a:spLocks/>
          </p:cNvSpPr>
          <p:nvPr/>
        </p:nvSpPr>
        <p:spPr>
          <a:xfrm>
            <a:off x="0" y="0"/>
            <a:ext cx="12192000" cy="9144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Progress @ INFN: </a:t>
            </a:r>
            <a:r>
              <a:rPr lang="en-US" dirty="0" err="1">
                <a:solidFill>
                  <a:schemeClr val="accent1">
                    <a:lumMod val="75000"/>
                  </a:schemeClr>
                </a:solidFill>
                <a:cs typeface="Arial" panose="020B0604020202020204" pitchFamily="34" charset="0"/>
              </a:rPr>
              <a:t>NanoDiamond</a:t>
            </a:r>
            <a:r>
              <a:rPr lang="en-US" dirty="0">
                <a:solidFill>
                  <a:schemeClr val="accent1">
                    <a:lumMod val="75000"/>
                  </a:schemeClr>
                </a:solidFill>
                <a:cs typeface="Arial" panose="020B0604020202020204" pitchFamily="34" charset="0"/>
              </a:rPr>
              <a:t> (ND) photocathode</a:t>
            </a:r>
            <a:endParaRPr lang="en-US" dirty="0">
              <a:solidFill>
                <a:schemeClr val="accent1">
                  <a:lumMod val="75000"/>
                </a:schemeClr>
              </a:solidFill>
            </a:endParaRPr>
          </a:p>
        </p:txBody>
      </p:sp>
      <p:sp>
        <p:nvSpPr>
          <p:cNvPr id="12" name="Rectangle 11">
            <a:extLst>
              <a:ext uri="{FF2B5EF4-FFF2-40B4-BE49-F238E27FC236}">
                <a16:creationId xmlns:a16="http://schemas.microsoft.com/office/drawing/2014/main" id="{33FD6FFE-29D3-48CC-9DF1-41AC08D082D3}"/>
              </a:ext>
            </a:extLst>
          </p:cNvPr>
          <p:cNvSpPr/>
          <p:nvPr/>
        </p:nvSpPr>
        <p:spPr>
          <a:xfrm>
            <a:off x="579985" y="927216"/>
            <a:ext cx="6479357" cy="923330"/>
          </a:xfrm>
          <a:prstGeom prst="rect">
            <a:avLst/>
          </a:prstGeom>
        </p:spPr>
        <p:txBody>
          <a:bodyPr wrap="square">
            <a:spAutoFit/>
          </a:bodyPr>
          <a:lstStyle/>
          <a:p>
            <a:r>
              <a:rPr lang="en-US" dirty="0">
                <a:latin typeface="Arial" panose="020B0604020202020204" pitchFamily="34" charset="0"/>
                <a:cs typeface="Arial" panose="020B0604020202020204" pitchFamily="34" charset="0"/>
              </a:rPr>
              <a:t>Initial studies of the compatibility of an innovative photocathode based on </a:t>
            </a:r>
            <a:r>
              <a:rPr lang="en-US" dirty="0" err="1">
                <a:latin typeface="Arial" panose="020B0604020202020204" pitchFamily="34" charset="0"/>
                <a:cs typeface="Arial" panose="020B0604020202020204" pitchFamily="34" charset="0"/>
              </a:rPr>
              <a:t>NanoDiamond</a:t>
            </a:r>
            <a:r>
              <a:rPr lang="en-US" dirty="0">
                <a:latin typeface="Arial" panose="020B0604020202020204" pitchFamily="34" charset="0"/>
                <a:cs typeface="Arial" panose="020B0604020202020204" pitchFamily="34" charset="0"/>
              </a:rPr>
              <a:t> (ND) particles with the operation in MPGD-based photon detectors</a:t>
            </a:r>
          </a:p>
        </p:txBody>
      </p:sp>
      <p:sp>
        <p:nvSpPr>
          <p:cNvPr id="14" name="Footer Placeholder 13">
            <a:extLst>
              <a:ext uri="{FF2B5EF4-FFF2-40B4-BE49-F238E27FC236}">
                <a16:creationId xmlns:a16="http://schemas.microsoft.com/office/drawing/2014/main" id="{0F29BD59-CBFF-4414-A93A-BE6E1D69C291}"/>
              </a:ext>
            </a:extLst>
          </p:cNvPr>
          <p:cNvSpPr>
            <a:spLocks noGrp="1"/>
          </p:cNvSpPr>
          <p:nvPr>
            <p:ph type="ftr" sz="quarter" idx="11"/>
          </p:nvPr>
        </p:nvSpPr>
        <p:spPr/>
        <p:txBody>
          <a:bodyPr/>
          <a:lstStyle/>
          <a:p>
            <a:r>
              <a:rPr lang="en-US"/>
              <a:t>EIC Detector R&amp;D AC Meeting @ BNL, 1/24/2019</a:t>
            </a:r>
          </a:p>
        </p:txBody>
      </p:sp>
      <p:sp>
        <p:nvSpPr>
          <p:cNvPr id="15" name="Slide Number Placeholder 14">
            <a:extLst>
              <a:ext uri="{FF2B5EF4-FFF2-40B4-BE49-F238E27FC236}">
                <a16:creationId xmlns:a16="http://schemas.microsoft.com/office/drawing/2014/main" id="{7D7551B2-894A-4638-89E5-54F4AC51A4B5}"/>
              </a:ext>
            </a:extLst>
          </p:cNvPr>
          <p:cNvSpPr>
            <a:spLocks noGrp="1"/>
          </p:cNvSpPr>
          <p:nvPr>
            <p:ph type="sldNum" sz="quarter" idx="12"/>
          </p:nvPr>
        </p:nvSpPr>
        <p:spPr/>
        <p:txBody>
          <a:bodyPr/>
          <a:lstStyle/>
          <a:p>
            <a:fld id="{BB6C9879-F642-4539-B771-5858C2549C41}" type="slidenum">
              <a:rPr lang="en-US" smtClean="0"/>
              <a:t>16</a:t>
            </a:fld>
            <a:endParaRPr lang="en-US"/>
          </a:p>
        </p:txBody>
      </p:sp>
    </p:spTree>
    <p:extLst>
      <p:ext uri="{BB962C8B-B14F-4D97-AF65-F5344CB8AC3E}">
        <p14:creationId xmlns:p14="http://schemas.microsoft.com/office/powerpoint/2010/main" val="36877278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1647508" y="1371601"/>
            <a:ext cx="8934995" cy="4431323"/>
          </a:xfrm>
          <a:solidFill>
            <a:schemeClr val="bg1">
              <a:lumMod val="95000"/>
            </a:schemeClr>
          </a:solidFill>
          <a:ln>
            <a:solidFill>
              <a:srgbClr val="3333CC"/>
            </a:solidFill>
          </a:ln>
        </p:spPr>
        <p:txBody>
          <a:bodyPr>
            <a:normAutofit fontScale="92500" lnSpcReduction="10000"/>
          </a:bodyPr>
          <a:lstStyle/>
          <a:p>
            <a:endParaRPr lang="en-US" dirty="0">
              <a:solidFill>
                <a:srgbClr val="C00000"/>
              </a:solidFill>
              <a:effectLst/>
              <a:latin typeface="Arial" panose="020B0604020202020204" pitchFamily="34" charset="0"/>
              <a:cs typeface="Arial" panose="020B0604020202020204" pitchFamily="34" charset="0"/>
            </a:endParaRPr>
          </a:p>
          <a:p>
            <a:r>
              <a:rPr lang="en-US" dirty="0">
                <a:solidFill>
                  <a:srgbClr val="C00000"/>
                </a:solidFill>
                <a:effectLst/>
                <a:latin typeface="Arial" panose="020B0604020202020204" pitchFamily="34" charset="0"/>
                <a:cs typeface="Arial" panose="020B0604020202020204" pitchFamily="34" charset="0"/>
              </a:rPr>
              <a:t>Next future (2019), </a:t>
            </a:r>
            <a:r>
              <a:rPr lang="en-US" u="sng" dirty="0">
                <a:solidFill>
                  <a:srgbClr val="C00000"/>
                </a:solidFill>
                <a:effectLst/>
                <a:latin typeface="Arial" panose="020B0604020202020204" pitchFamily="34" charset="0"/>
                <a:cs typeface="Arial" panose="020B0604020202020204" pitchFamily="34" charset="0"/>
              </a:rPr>
              <a:t>continuation</a:t>
            </a:r>
            <a:r>
              <a:rPr lang="en-US" dirty="0">
                <a:solidFill>
                  <a:srgbClr val="C00000"/>
                </a:solidFill>
                <a:effectLst/>
                <a:latin typeface="Arial" panose="020B0604020202020204" pitchFamily="34" charset="0"/>
                <a:cs typeface="Arial" panose="020B0604020202020204" pitchFamily="34" charset="0"/>
              </a:rPr>
              <a:t> of the on-going R&amp;D activities:</a:t>
            </a:r>
          </a:p>
          <a:p>
            <a:endParaRPr lang="en-US" dirty="0">
              <a:solidFill>
                <a:srgbClr val="C00000"/>
              </a:solidFill>
              <a:effectLst/>
              <a:latin typeface="Arial" panose="020B0604020202020204" pitchFamily="34" charset="0"/>
              <a:cs typeface="Arial" panose="020B0604020202020204" pitchFamily="34" charset="0"/>
            </a:endParaRPr>
          </a:p>
          <a:p>
            <a:pPr marL="1104900" lvl="1" indent="-342900">
              <a:buFont typeface="+mj-lt"/>
              <a:buAutoNum type="arabicPeriod"/>
            </a:pPr>
            <a:r>
              <a:rPr lang="en-US" b="0" dirty="0">
                <a:solidFill>
                  <a:schemeClr val="tx1"/>
                </a:solidFill>
                <a:latin typeface="Arial" panose="020B0604020202020204" pitchFamily="34" charset="0"/>
                <a:cs typeface="Arial" panose="020B0604020202020204" pitchFamily="34" charset="0"/>
              </a:rPr>
              <a:t>MICROMEGAS prototype with miniaturized pad-size </a:t>
            </a:r>
          </a:p>
          <a:p>
            <a:pPr lvl="2"/>
            <a:r>
              <a:rPr lang="en-US" sz="1400" dirty="0">
                <a:latin typeface="Arial" panose="020B0604020202020204" pitchFamily="34" charset="0"/>
                <a:cs typeface="Arial" panose="020B0604020202020204" pitchFamily="34" charset="0"/>
              </a:rPr>
              <a:t>Completion of the analysis of the 2018 test-beam data</a:t>
            </a:r>
          </a:p>
          <a:p>
            <a:pPr lvl="2"/>
            <a:r>
              <a:rPr lang="en-US" sz="1400" dirty="0">
                <a:latin typeface="Arial" panose="020B0604020202020204" pitchFamily="34" charset="0"/>
                <a:cs typeface="Arial" panose="020B0604020202020204" pitchFamily="34" charset="0"/>
              </a:rPr>
              <a:t>Construction of a second version of the prototype </a:t>
            </a:r>
          </a:p>
          <a:p>
            <a:pPr lvl="2"/>
            <a:r>
              <a:rPr lang="en-US" sz="1400" dirty="0">
                <a:latin typeface="Arial" panose="020B0604020202020204" pitchFamily="34" charset="0"/>
                <a:cs typeface="Arial" panose="020B0604020202020204" pitchFamily="34" charset="0"/>
              </a:rPr>
              <a:t>Characterization of this second version by laboratory exercises</a:t>
            </a:r>
          </a:p>
          <a:p>
            <a:pPr lvl="2"/>
            <a:endParaRPr lang="en-US" sz="1400" dirty="0">
              <a:latin typeface="Arial" panose="020B0604020202020204" pitchFamily="34" charset="0"/>
              <a:cs typeface="Arial" panose="020B0604020202020204" pitchFamily="34" charset="0"/>
            </a:endParaRPr>
          </a:p>
          <a:p>
            <a:pPr lvl="2"/>
            <a:endParaRPr lang="en-US" sz="1400" dirty="0">
              <a:latin typeface="Arial" panose="020B0604020202020204" pitchFamily="34" charset="0"/>
              <a:cs typeface="Arial" panose="020B0604020202020204" pitchFamily="34" charset="0"/>
            </a:endParaRPr>
          </a:p>
          <a:p>
            <a:pPr marL="1104900" lvl="1" indent="-342900">
              <a:buFont typeface="+mj-lt"/>
              <a:buAutoNum type="arabicPeriod"/>
            </a:pPr>
            <a:r>
              <a:rPr lang="en-US" b="0" dirty="0">
                <a:solidFill>
                  <a:schemeClr val="tx1"/>
                </a:solidFill>
                <a:latin typeface="Arial" panose="020B0604020202020204" pitchFamily="34" charset="0"/>
                <a:cs typeface="Arial" panose="020B0604020202020204" pitchFamily="34" charset="0"/>
              </a:rPr>
              <a:t>Coupling of innovative photocathode based on </a:t>
            </a:r>
            <a:r>
              <a:rPr lang="en-US" b="0" dirty="0" err="1">
                <a:solidFill>
                  <a:schemeClr val="tx1"/>
                </a:solidFill>
                <a:latin typeface="Arial" panose="020B0604020202020204" pitchFamily="34" charset="0"/>
                <a:cs typeface="Arial" panose="020B0604020202020204" pitchFamily="34" charset="0"/>
              </a:rPr>
              <a:t>NanoDiamond</a:t>
            </a:r>
            <a:r>
              <a:rPr lang="en-US" b="0" dirty="0">
                <a:solidFill>
                  <a:schemeClr val="tx1"/>
                </a:solidFill>
                <a:latin typeface="Arial" panose="020B0604020202020204" pitchFamily="34" charset="0"/>
                <a:cs typeface="Arial" panose="020B0604020202020204" pitchFamily="34" charset="0"/>
              </a:rPr>
              <a:t> (ND) particles to MPGD photon detectors</a:t>
            </a:r>
            <a:endParaRPr lang="en-US" b="0" dirty="0">
              <a:solidFill>
                <a:schemeClr val="tx1"/>
              </a:solidFill>
              <a:effectLst/>
              <a:latin typeface="Arial" panose="020B0604020202020204" pitchFamily="34" charset="0"/>
              <a:cs typeface="Arial" panose="020B0604020202020204" pitchFamily="34" charset="0"/>
            </a:endParaRPr>
          </a:p>
          <a:p>
            <a:pPr lvl="2"/>
            <a:r>
              <a:rPr lang="en-US" sz="1400" dirty="0">
                <a:latin typeface="Arial" panose="020B0604020202020204" pitchFamily="34" charset="0"/>
                <a:cs typeface="Arial" panose="020B0604020202020204" pitchFamily="34" charset="0"/>
              </a:rPr>
              <a:t>Production of a new set of small-size THGEM coated with ND and hydrogenated ND(HND)</a:t>
            </a:r>
          </a:p>
          <a:p>
            <a:pPr lvl="2"/>
            <a:r>
              <a:rPr lang="en-US" sz="1400" dirty="0">
                <a:latin typeface="Arial" panose="020B0604020202020204" pitchFamily="34" charset="0"/>
                <a:cs typeface="Arial" panose="020B0604020202020204" pitchFamily="34" charset="0"/>
              </a:rPr>
              <a:t>Progress in understanding of the THGEM performance and features when coated with  ND and HND by laboratory studies</a:t>
            </a:r>
          </a:p>
          <a:p>
            <a:endParaRPr lang="en-US" dirty="0"/>
          </a:p>
          <a:p>
            <a:endParaRPr lang="en-US" dirty="0"/>
          </a:p>
        </p:txBody>
      </p:sp>
      <p:sp>
        <p:nvSpPr>
          <p:cNvPr id="6" name="Title 1">
            <a:extLst>
              <a:ext uri="{FF2B5EF4-FFF2-40B4-BE49-F238E27FC236}">
                <a16:creationId xmlns:a16="http://schemas.microsoft.com/office/drawing/2014/main" id="{55A87DE4-9464-4902-8006-7234332F6831}"/>
              </a:ext>
            </a:extLst>
          </p:cNvPr>
          <p:cNvSpPr txBox="1">
            <a:spLocks/>
          </p:cNvSpPr>
          <p:nvPr/>
        </p:nvSpPr>
        <p:spPr>
          <a:xfrm>
            <a:off x="0" y="0"/>
            <a:ext cx="10058400" cy="9144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Progress @ INFN: </a:t>
            </a:r>
            <a:r>
              <a:rPr lang="en-US" dirty="0">
                <a:solidFill>
                  <a:schemeClr val="accent1">
                    <a:lumMod val="75000"/>
                  </a:schemeClr>
                </a:solidFill>
              </a:rPr>
              <a:t>Plans and Milestones</a:t>
            </a:r>
          </a:p>
        </p:txBody>
      </p:sp>
      <p:sp>
        <p:nvSpPr>
          <p:cNvPr id="9" name="Footer Placeholder 8">
            <a:extLst>
              <a:ext uri="{FF2B5EF4-FFF2-40B4-BE49-F238E27FC236}">
                <a16:creationId xmlns:a16="http://schemas.microsoft.com/office/drawing/2014/main" id="{8B274398-6B4E-45C4-BBF6-93FF79EFDE71}"/>
              </a:ext>
            </a:extLst>
          </p:cNvPr>
          <p:cNvSpPr>
            <a:spLocks noGrp="1"/>
          </p:cNvSpPr>
          <p:nvPr>
            <p:ph type="ftr" sz="quarter" idx="11"/>
          </p:nvPr>
        </p:nvSpPr>
        <p:spPr/>
        <p:txBody>
          <a:bodyPr/>
          <a:lstStyle/>
          <a:p>
            <a:r>
              <a:rPr lang="en-US"/>
              <a:t>EIC Detector R&amp;D AC Meeting @ BNL, 1/24/2019</a:t>
            </a:r>
          </a:p>
        </p:txBody>
      </p:sp>
      <p:sp>
        <p:nvSpPr>
          <p:cNvPr id="10" name="Slide Number Placeholder 9">
            <a:extLst>
              <a:ext uri="{FF2B5EF4-FFF2-40B4-BE49-F238E27FC236}">
                <a16:creationId xmlns:a16="http://schemas.microsoft.com/office/drawing/2014/main" id="{F69AE07D-8265-4E12-AABF-1C22C8A56A68}"/>
              </a:ext>
            </a:extLst>
          </p:cNvPr>
          <p:cNvSpPr>
            <a:spLocks noGrp="1"/>
          </p:cNvSpPr>
          <p:nvPr>
            <p:ph type="sldNum" sz="quarter" idx="12"/>
          </p:nvPr>
        </p:nvSpPr>
        <p:spPr/>
        <p:txBody>
          <a:bodyPr/>
          <a:lstStyle/>
          <a:p>
            <a:fld id="{BB6C9879-F642-4539-B771-5858C2549C41}" type="slidenum">
              <a:rPr lang="en-US" smtClean="0"/>
              <a:t>17</a:t>
            </a:fld>
            <a:endParaRPr lang="en-US"/>
          </a:p>
        </p:txBody>
      </p:sp>
    </p:spTree>
    <p:extLst>
      <p:ext uri="{BB962C8B-B14F-4D97-AF65-F5344CB8AC3E}">
        <p14:creationId xmlns:p14="http://schemas.microsoft.com/office/powerpoint/2010/main" val="16308429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Content Placeholder 2"/>
          <p:cNvSpPr txBox="1">
            <a:spLocks/>
          </p:cNvSpPr>
          <p:nvPr/>
        </p:nvSpPr>
        <p:spPr bwMode="auto">
          <a:xfrm>
            <a:off x="1715772" y="1148862"/>
            <a:ext cx="8934995" cy="5146430"/>
          </a:xfrm>
          <a:prstGeom prst="rect">
            <a:avLst/>
          </a:prstGeom>
          <a:solidFill>
            <a:schemeClr val="bg1">
              <a:lumMod val="95000"/>
            </a:schemeClr>
          </a:solidFill>
          <a:ln w="9525">
            <a:solidFill>
              <a:srgbClr val="3333CC"/>
            </a:solidFill>
            <a:miter lim="800000"/>
            <a:headEnd/>
            <a:tailEnd/>
          </a:ln>
          <a:effectLst/>
        </p:spPr>
        <p:txBody>
          <a:bodyPr vert="horz" wrap="square" lIns="92075" tIns="46038" rIns="92075" bIns="46038" numCol="1" anchor="t" anchorCtr="0" compatLnSpc="1">
            <a:prstTxWarp prst="textNoShape">
              <a:avLst/>
            </a:prstTxWarp>
          </a:bodyPr>
          <a:lstStyle>
            <a:lvl1pPr marL="571500" indent="-571500" algn="l" rtl="0" eaLnBrk="0" fontAlgn="base" hangingPunct="0">
              <a:lnSpc>
                <a:spcPct val="90000"/>
              </a:lnSpc>
              <a:spcBef>
                <a:spcPct val="30000"/>
              </a:spcBef>
              <a:spcAft>
                <a:spcPct val="0"/>
              </a:spcAft>
              <a:buClr>
                <a:schemeClr val="hlink"/>
              </a:buClr>
              <a:buFont typeface="Wingdings" pitchFamily="2" charset="2"/>
              <a:buChar char="§"/>
              <a:defRPr sz="2000" b="1">
                <a:solidFill>
                  <a:srgbClr val="0000CC"/>
                </a:solidFill>
                <a:effectLst>
                  <a:outerShdw blurRad="38100" dist="38100" dir="2700000" algn="tl">
                    <a:srgbClr val="C0C0C0"/>
                  </a:outerShdw>
                </a:effectLst>
                <a:latin typeface="+mn-lt"/>
                <a:ea typeface="+mn-ea"/>
                <a:cs typeface="+mn-cs"/>
              </a:defRPr>
            </a:lvl1pPr>
            <a:lvl2pPr marL="1047750" indent="-285750" algn="l" rtl="0" eaLnBrk="0" fontAlgn="base" hangingPunct="0">
              <a:lnSpc>
                <a:spcPct val="90000"/>
              </a:lnSpc>
              <a:spcBef>
                <a:spcPct val="30000"/>
              </a:spcBef>
              <a:spcAft>
                <a:spcPct val="0"/>
              </a:spcAft>
              <a:buClr>
                <a:srgbClr val="0000CC"/>
              </a:buClr>
              <a:buFont typeface="Wingdings" pitchFamily="2" charset="2"/>
              <a:buChar char="§"/>
              <a:defRPr b="1">
                <a:solidFill>
                  <a:srgbClr val="0000CC"/>
                </a:solidFill>
                <a:latin typeface="+mn-lt"/>
              </a:defRPr>
            </a:lvl2pPr>
            <a:lvl3pPr marL="1562100" indent="-228600" algn="l" rtl="0" eaLnBrk="0" fontAlgn="base" hangingPunct="0">
              <a:lnSpc>
                <a:spcPct val="90000"/>
              </a:lnSpc>
              <a:spcBef>
                <a:spcPct val="30000"/>
              </a:spcBef>
              <a:spcAft>
                <a:spcPct val="0"/>
              </a:spcAft>
              <a:buClr>
                <a:srgbClr val="0000CC"/>
              </a:buClr>
              <a:buSzPct val="40000"/>
              <a:buFont typeface="Wingdings" pitchFamily="2" charset="2"/>
              <a:buChar char="¨"/>
              <a:defRPr sz="1600" b="1">
                <a:solidFill>
                  <a:srgbClr val="0000CC"/>
                </a:solidFill>
                <a:latin typeface="+mn-lt"/>
              </a:defRPr>
            </a:lvl3pPr>
            <a:lvl4pPr marL="1924050" indent="-171450" algn="l" rtl="0" eaLnBrk="0" fontAlgn="base" hangingPunct="0">
              <a:lnSpc>
                <a:spcPct val="90000"/>
              </a:lnSpc>
              <a:spcBef>
                <a:spcPct val="30000"/>
              </a:spcBef>
              <a:spcAft>
                <a:spcPct val="0"/>
              </a:spcAft>
              <a:buClr>
                <a:schemeClr val="tx1"/>
              </a:buClr>
              <a:buSzPct val="70000"/>
              <a:buFont typeface="Wingdings" pitchFamily="2" charset="2"/>
              <a:buChar char=""/>
              <a:defRPr sz="1400" b="1">
                <a:solidFill>
                  <a:srgbClr val="0000CC"/>
                </a:solidFill>
                <a:latin typeface="+mn-lt"/>
              </a:defRPr>
            </a:lvl4pPr>
            <a:lvl5pPr marL="2286000" indent="-171450" algn="l" rtl="0" eaLnBrk="0" fontAlgn="base" hangingPunct="0">
              <a:lnSpc>
                <a:spcPct val="90000"/>
              </a:lnSpc>
              <a:spcBef>
                <a:spcPct val="30000"/>
              </a:spcBef>
              <a:spcAft>
                <a:spcPct val="0"/>
              </a:spcAft>
              <a:buChar char="·"/>
              <a:defRPr sz="1200" b="1">
                <a:solidFill>
                  <a:srgbClr val="0000CC"/>
                </a:solidFill>
                <a:latin typeface="+mn-lt"/>
              </a:defRPr>
            </a:lvl5pPr>
            <a:lvl6pPr marL="2743200" indent="-171450" algn="l" rtl="0" eaLnBrk="0" fontAlgn="base" hangingPunct="0">
              <a:lnSpc>
                <a:spcPct val="90000"/>
              </a:lnSpc>
              <a:spcBef>
                <a:spcPct val="30000"/>
              </a:spcBef>
              <a:spcAft>
                <a:spcPct val="0"/>
              </a:spcAft>
              <a:buChar char="·"/>
              <a:defRPr sz="1200" b="1">
                <a:solidFill>
                  <a:schemeClr val="tx1"/>
                </a:solidFill>
                <a:latin typeface="+mn-lt"/>
              </a:defRPr>
            </a:lvl6pPr>
            <a:lvl7pPr marL="3200400" indent="-171450" algn="l" rtl="0" eaLnBrk="0" fontAlgn="base" hangingPunct="0">
              <a:lnSpc>
                <a:spcPct val="90000"/>
              </a:lnSpc>
              <a:spcBef>
                <a:spcPct val="30000"/>
              </a:spcBef>
              <a:spcAft>
                <a:spcPct val="0"/>
              </a:spcAft>
              <a:buChar char="·"/>
              <a:defRPr sz="1200" b="1">
                <a:solidFill>
                  <a:schemeClr val="tx1"/>
                </a:solidFill>
                <a:latin typeface="+mn-lt"/>
              </a:defRPr>
            </a:lvl7pPr>
            <a:lvl8pPr marL="3657600" indent="-171450" algn="l" rtl="0" eaLnBrk="0" fontAlgn="base" hangingPunct="0">
              <a:lnSpc>
                <a:spcPct val="90000"/>
              </a:lnSpc>
              <a:spcBef>
                <a:spcPct val="30000"/>
              </a:spcBef>
              <a:spcAft>
                <a:spcPct val="0"/>
              </a:spcAft>
              <a:buChar char="·"/>
              <a:defRPr sz="1200" b="1">
                <a:solidFill>
                  <a:schemeClr val="tx1"/>
                </a:solidFill>
                <a:latin typeface="+mn-lt"/>
              </a:defRPr>
            </a:lvl8pPr>
            <a:lvl9pPr marL="4114800" indent="-171450" algn="l" rtl="0" eaLnBrk="0" fontAlgn="base" hangingPunct="0">
              <a:lnSpc>
                <a:spcPct val="90000"/>
              </a:lnSpc>
              <a:spcBef>
                <a:spcPct val="30000"/>
              </a:spcBef>
              <a:spcAft>
                <a:spcPct val="0"/>
              </a:spcAft>
              <a:buChar char="·"/>
              <a:defRPr sz="1200" b="1">
                <a:solidFill>
                  <a:schemeClr val="tx1"/>
                </a:solidFill>
                <a:latin typeface="+mn-lt"/>
              </a:defRPr>
            </a:lvl9pPr>
          </a:lstStyle>
          <a:p>
            <a:endParaRPr lang="en-US" sz="1800" kern="0" dirty="0">
              <a:solidFill>
                <a:schemeClr val="tx1"/>
              </a:solidFill>
              <a:effectLst/>
              <a:latin typeface="Arial" panose="020B0604020202020204" pitchFamily="34" charset="0"/>
              <a:cs typeface="Arial" panose="020B0604020202020204" pitchFamily="34" charset="0"/>
            </a:endParaRPr>
          </a:p>
          <a:p>
            <a:r>
              <a:rPr lang="en-US" sz="1800" kern="0" dirty="0">
                <a:solidFill>
                  <a:schemeClr val="tx1"/>
                </a:solidFill>
                <a:effectLst/>
                <a:latin typeface="Arial" panose="020B0604020202020204" pitchFamily="34" charset="0"/>
                <a:cs typeface="Arial" panose="020B0604020202020204" pitchFamily="34" charset="0"/>
              </a:rPr>
              <a:t>About 2018 MILESTONES:</a:t>
            </a:r>
          </a:p>
          <a:p>
            <a:pPr marL="0" indent="0">
              <a:buNone/>
            </a:pPr>
            <a:endParaRPr lang="en-US" sz="1800" kern="0" dirty="0">
              <a:solidFill>
                <a:schemeClr val="tx1"/>
              </a:solidFill>
              <a:effectLst/>
              <a:latin typeface="Arial" panose="020B0604020202020204" pitchFamily="34" charset="0"/>
              <a:cs typeface="Arial" panose="020B0604020202020204" pitchFamily="34" charset="0"/>
            </a:endParaRPr>
          </a:p>
          <a:p>
            <a:pPr lvl="2"/>
            <a:r>
              <a:rPr lang="en-US" sz="1400" b="0" kern="0" dirty="0">
                <a:latin typeface="Arial" panose="020B0604020202020204" pitchFamily="34" charset="0"/>
                <a:cs typeface="Arial" panose="020B0604020202020204" pitchFamily="34" charset="0"/>
              </a:rPr>
              <a:t>September 2018: </a:t>
            </a:r>
            <a:r>
              <a:rPr lang="en-US" sz="1400" b="0" i="1" kern="0" dirty="0">
                <a:solidFill>
                  <a:srgbClr val="C00000"/>
                </a:solidFill>
                <a:latin typeface="Arial" panose="020B0604020202020204" pitchFamily="34" charset="0"/>
                <a:cs typeface="Arial" panose="020B0604020202020204" pitchFamily="34" charset="0"/>
              </a:rPr>
              <a:t>The completion of the laboratory characterization of the photon detector with miniaturized pad-size.</a:t>
            </a:r>
          </a:p>
          <a:p>
            <a:pPr marL="1333500" lvl="2" indent="0">
              <a:buNone/>
            </a:pPr>
            <a:r>
              <a:rPr lang="en-US" sz="1400" b="0" i="1" kern="0" dirty="0">
                <a:solidFill>
                  <a:srgbClr val="C00000"/>
                </a:solidFill>
                <a:latin typeface="Arial" panose="020B0604020202020204" pitchFamily="34" charset="0"/>
                <a:cs typeface="Arial" panose="020B0604020202020204" pitchFamily="34" charset="0"/>
              </a:rPr>
              <a:t>	</a:t>
            </a:r>
            <a:r>
              <a:rPr lang="en-US" sz="1400" i="1" kern="0" dirty="0">
                <a:solidFill>
                  <a:schemeClr val="tx1"/>
                </a:solidFill>
                <a:latin typeface="Arial" panose="020B0604020202020204" pitchFamily="34" charset="0"/>
                <a:cs typeface="Arial" panose="020B0604020202020204" pitchFamily="34" charset="0"/>
              </a:rPr>
              <a:t>FULLY MATCHED</a:t>
            </a:r>
            <a:endParaRPr lang="en-US" sz="1400" b="0" i="1" kern="0" dirty="0">
              <a:solidFill>
                <a:srgbClr val="C00000"/>
              </a:solidFill>
              <a:latin typeface="Arial" panose="020B0604020202020204" pitchFamily="34" charset="0"/>
              <a:cs typeface="Arial" panose="020B0604020202020204" pitchFamily="34" charset="0"/>
            </a:endParaRPr>
          </a:p>
          <a:p>
            <a:pPr lvl="2"/>
            <a:endParaRPr lang="en-US" sz="1400" b="0" i="1" kern="0" dirty="0">
              <a:solidFill>
                <a:srgbClr val="C00000"/>
              </a:solidFill>
              <a:latin typeface="Arial" panose="020B0604020202020204" pitchFamily="34" charset="0"/>
              <a:cs typeface="Arial" panose="020B0604020202020204" pitchFamily="34" charset="0"/>
            </a:endParaRPr>
          </a:p>
          <a:p>
            <a:pPr lvl="2"/>
            <a:r>
              <a:rPr lang="en-US" sz="1400" b="0" kern="0" dirty="0">
                <a:latin typeface="Arial" panose="020B0604020202020204" pitchFamily="34" charset="0"/>
                <a:cs typeface="Arial" panose="020B0604020202020204" pitchFamily="34" charset="0"/>
              </a:rPr>
              <a:t>September 2018: </a:t>
            </a:r>
            <a:r>
              <a:rPr lang="en-US" sz="1400" b="0" i="1" kern="0" dirty="0">
                <a:solidFill>
                  <a:srgbClr val="C00000"/>
                </a:solidFill>
                <a:latin typeface="Arial" panose="020B0604020202020204" pitchFamily="34" charset="0"/>
                <a:cs typeface="Arial" panose="020B0604020202020204" pitchFamily="34" charset="0"/>
              </a:rPr>
              <a:t>The completion of the tests to establish the compatibility of the ND photocathodes with the operation of MPGD-based photon detectors.</a:t>
            </a:r>
          </a:p>
          <a:p>
            <a:pPr marL="1333500" lvl="2" indent="0">
              <a:buNone/>
            </a:pPr>
            <a:r>
              <a:rPr lang="en-US" sz="1400" b="0" i="1" kern="0" dirty="0">
                <a:solidFill>
                  <a:srgbClr val="C00000"/>
                </a:solidFill>
                <a:latin typeface="Arial" panose="020B0604020202020204" pitchFamily="34" charset="0"/>
                <a:cs typeface="Arial" panose="020B0604020202020204" pitchFamily="34" charset="0"/>
              </a:rPr>
              <a:t>	</a:t>
            </a:r>
            <a:r>
              <a:rPr lang="en-US" sz="1400" i="1" kern="0" dirty="0">
                <a:solidFill>
                  <a:schemeClr val="tx1"/>
                </a:solidFill>
                <a:latin typeface="Arial" panose="020B0604020202020204" pitchFamily="34" charset="0"/>
                <a:cs typeface="Arial" panose="020B0604020202020204" pitchFamily="34" charset="0"/>
              </a:rPr>
              <a:t>FIRST SET OF MEASUREMENTS PERFORMED, FURTHER STUDIES NEEDED</a:t>
            </a:r>
          </a:p>
          <a:p>
            <a:pPr marL="1333500" lvl="2" indent="0">
              <a:buNone/>
            </a:pPr>
            <a:endParaRPr lang="en-US" sz="1400" i="1" kern="0" dirty="0">
              <a:solidFill>
                <a:schemeClr val="tx1"/>
              </a:solidFill>
              <a:latin typeface="Arial" panose="020B0604020202020204" pitchFamily="34" charset="0"/>
              <a:cs typeface="Arial" panose="020B0604020202020204" pitchFamily="34" charset="0"/>
            </a:endParaRPr>
          </a:p>
          <a:p>
            <a:r>
              <a:rPr lang="en-US" sz="1800" kern="0" dirty="0">
                <a:solidFill>
                  <a:schemeClr val="tx1"/>
                </a:solidFill>
                <a:effectLst/>
                <a:latin typeface="Arial" panose="020B0604020202020204" pitchFamily="34" charset="0"/>
                <a:cs typeface="Arial" panose="020B0604020202020204" pitchFamily="34" charset="0"/>
              </a:rPr>
              <a:t>2019 MILESTONES:</a:t>
            </a:r>
          </a:p>
          <a:p>
            <a:pPr marL="0" indent="0">
              <a:buNone/>
            </a:pPr>
            <a:endParaRPr lang="en-US" sz="1800" kern="0" dirty="0">
              <a:solidFill>
                <a:schemeClr val="tx1"/>
              </a:solidFill>
              <a:effectLst/>
              <a:latin typeface="Arial" panose="020B0604020202020204" pitchFamily="34" charset="0"/>
              <a:cs typeface="Arial" panose="020B0604020202020204" pitchFamily="34" charset="0"/>
            </a:endParaRPr>
          </a:p>
          <a:p>
            <a:pPr lvl="2"/>
            <a:r>
              <a:rPr lang="en-US" sz="1400" b="0" kern="0" dirty="0">
                <a:latin typeface="Arial" panose="020B0604020202020204" pitchFamily="34" charset="0"/>
                <a:cs typeface="Arial" panose="020B0604020202020204" pitchFamily="34" charset="0"/>
              </a:rPr>
              <a:t>September 2019: </a:t>
            </a:r>
            <a:r>
              <a:rPr lang="en-US" sz="1400" b="0" i="1" kern="0" dirty="0">
                <a:solidFill>
                  <a:srgbClr val="C00000"/>
                </a:solidFill>
                <a:latin typeface="Arial" panose="020B0604020202020204" pitchFamily="34" charset="0"/>
                <a:cs typeface="Arial" panose="020B0604020202020204" pitchFamily="34" charset="0"/>
              </a:rPr>
              <a:t>The completion of the laboratory characterization of the second version of the </a:t>
            </a:r>
            <a:r>
              <a:rPr lang="en-US" sz="1400" b="0" i="1" kern="0" dirty="0" err="1">
                <a:solidFill>
                  <a:srgbClr val="C00000"/>
                </a:solidFill>
                <a:latin typeface="Arial" panose="020B0604020202020204" pitchFamily="34" charset="0"/>
                <a:cs typeface="Arial" panose="020B0604020202020204" pitchFamily="34" charset="0"/>
              </a:rPr>
              <a:t>photondetector</a:t>
            </a:r>
            <a:r>
              <a:rPr lang="en-US" sz="1400" b="0" i="1" kern="0" dirty="0">
                <a:solidFill>
                  <a:srgbClr val="C00000"/>
                </a:solidFill>
                <a:latin typeface="Arial" panose="020B0604020202020204" pitchFamily="34" charset="0"/>
                <a:cs typeface="Arial" panose="020B0604020202020204" pitchFamily="34" charset="0"/>
              </a:rPr>
              <a:t> with miniaturized pad-size.</a:t>
            </a:r>
          </a:p>
          <a:p>
            <a:pPr lvl="2"/>
            <a:endParaRPr lang="en-US" sz="1400" b="0" i="1" kern="0" dirty="0">
              <a:solidFill>
                <a:srgbClr val="C00000"/>
              </a:solidFill>
              <a:latin typeface="Arial" panose="020B0604020202020204" pitchFamily="34" charset="0"/>
              <a:cs typeface="Arial" panose="020B0604020202020204" pitchFamily="34" charset="0"/>
            </a:endParaRPr>
          </a:p>
          <a:p>
            <a:pPr lvl="2"/>
            <a:r>
              <a:rPr lang="en-US" sz="1400" b="0" i="1" kern="0" dirty="0">
                <a:latin typeface="Arial" panose="020B0604020202020204" pitchFamily="34" charset="0"/>
                <a:cs typeface="Arial" panose="020B0604020202020204" pitchFamily="34" charset="0"/>
              </a:rPr>
              <a:t>September 2019: </a:t>
            </a:r>
            <a:r>
              <a:rPr lang="en-US" sz="1400" b="0" i="1" kern="0" dirty="0">
                <a:solidFill>
                  <a:srgbClr val="C00000"/>
                </a:solidFill>
                <a:latin typeface="Arial" panose="020B0604020202020204" pitchFamily="34" charset="0"/>
                <a:cs typeface="Arial" panose="020B0604020202020204" pitchFamily="34" charset="0"/>
              </a:rPr>
              <a:t>The completion of the studies to understand the performance of THGEMs with ND</a:t>
            </a:r>
          </a:p>
          <a:p>
            <a:pPr marL="1333500" lvl="2" indent="0">
              <a:buNone/>
            </a:pPr>
            <a:endParaRPr lang="en-US" sz="1400" i="1" kern="0" dirty="0">
              <a:solidFill>
                <a:schemeClr val="tx1"/>
              </a:solidFill>
              <a:latin typeface="Arial" panose="020B0604020202020204" pitchFamily="34" charset="0"/>
              <a:cs typeface="Arial" panose="020B0604020202020204" pitchFamily="34" charset="0"/>
            </a:endParaRPr>
          </a:p>
          <a:p>
            <a:pPr marL="1333500" lvl="2" indent="0">
              <a:buNone/>
            </a:pPr>
            <a:endParaRPr lang="en-US" sz="1400" i="1" kern="0" dirty="0">
              <a:solidFill>
                <a:schemeClr val="tx1"/>
              </a:solidFill>
              <a:latin typeface="Arial" panose="020B0604020202020204" pitchFamily="34" charset="0"/>
              <a:cs typeface="Arial" panose="020B0604020202020204" pitchFamily="34" charset="0"/>
            </a:endParaRPr>
          </a:p>
          <a:p>
            <a:endParaRPr lang="en-US" kern="0" dirty="0"/>
          </a:p>
        </p:txBody>
      </p:sp>
      <p:sp>
        <p:nvSpPr>
          <p:cNvPr id="5" name="Title 1">
            <a:extLst>
              <a:ext uri="{FF2B5EF4-FFF2-40B4-BE49-F238E27FC236}">
                <a16:creationId xmlns:a16="http://schemas.microsoft.com/office/drawing/2014/main" id="{99EBC884-2F7F-4F5F-8D4A-6E1358E2067F}"/>
              </a:ext>
            </a:extLst>
          </p:cNvPr>
          <p:cNvSpPr txBox="1">
            <a:spLocks/>
          </p:cNvSpPr>
          <p:nvPr/>
        </p:nvSpPr>
        <p:spPr>
          <a:xfrm>
            <a:off x="0" y="0"/>
            <a:ext cx="10058400" cy="9144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Progress @ INFN</a:t>
            </a:r>
            <a:r>
              <a:rPr lang="en-US" dirty="0">
                <a:solidFill>
                  <a:schemeClr val="accent1">
                    <a:lumMod val="75000"/>
                  </a:schemeClr>
                </a:solidFill>
              </a:rPr>
              <a:t>: Plans and Milestones</a:t>
            </a:r>
          </a:p>
        </p:txBody>
      </p:sp>
      <p:sp>
        <p:nvSpPr>
          <p:cNvPr id="8" name="Footer Placeholder 7">
            <a:extLst>
              <a:ext uri="{FF2B5EF4-FFF2-40B4-BE49-F238E27FC236}">
                <a16:creationId xmlns:a16="http://schemas.microsoft.com/office/drawing/2014/main" id="{B090DFD2-FCDC-44D8-9851-A54BA07BA76A}"/>
              </a:ext>
            </a:extLst>
          </p:cNvPr>
          <p:cNvSpPr>
            <a:spLocks noGrp="1"/>
          </p:cNvSpPr>
          <p:nvPr>
            <p:ph type="ftr" sz="quarter" idx="11"/>
          </p:nvPr>
        </p:nvSpPr>
        <p:spPr/>
        <p:txBody>
          <a:bodyPr/>
          <a:lstStyle/>
          <a:p>
            <a:r>
              <a:rPr lang="en-US"/>
              <a:t>EIC Detector R&amp;D AC Meeting @ BNL, 1/24/2019</a:t>
            </a:r>
          </a:p>
        </p:txBody>
      </p:sp>
      <p:sp>
        <p:nvSpPr>
          <p:cNvPr id="9" name="Slide Number Placeholder 8">
            <a:extLst>
              <a:ext uri="{FF2B5EF4-FFF2-40B4-BE49-F238E27FC236}">
                <a16:creationId xmlns:a16="http://schemas.microsoft.com/office/drawing/2014/main" id="{85024C82-BC89-4E38-9303-02A2B9B97A03}"/>
              </a:ext>
            </a:extLst>
          </p:cNvPr>
          <p:cNvSpPr>
            <a:spLocks noGrp="1"/>
          </p:cNvSpPr>
          <p:nvPr>
            <p:ph type="sldNum" sz="quarter" idx="12"/>
          </p:nvPr>
        </p:nvSpPr>
        <p:spPr/>
        <p:txBody>
          <a:bodyPr/>
          <a:lstStyle/>
          <a:p>
            <a:fld id="{BB6C9879-F642-4539-B771-5858C2549C41}" type="slidenum">
              <a:rPr lang="en-US" smtClean="0"/>
              <a:t>18</a:t>
            </a:fld>
            <a:endParaRPr lang="en-US"/>
          </a:p>
        </p:txBody>
      </p:sp>
    </p:spTree>
    <p:extLst>
      <p:ext uri="{BB962C8B-B14F-4D97-AF65-F5344CB8AC3E}">
        <p14:creationId xmlns:p14="http://schemas.microsoft.com/office/powerpoint/2010/main" val="18243055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EEDA7EEA-5872-4B9E-92F9-5908E2EF715B}"/>
              </a:ext>
            </a:extLst>
          </p:cNvPr>
          <p:cNvGrpSpPr/>
          <p:nvPr/>
        </p:nvGrpSpPr>
        <p:grpSpPr>
          <a:xfrm>
            <a:off x="6471883" y="949582"/>
            <a:ext cx="5720117" cy="4958836"/>
            <a:chOff x="5722074" y="58049"/>
            <a:chExt cx="5720117" cy="4958836"/>
          </a:xfrm>
        </p:grpSpPr>
        <p:pic>
          <p:nvPicPr>
            <p:cNvPr id="10" name="Picture 9">
              <a:extLst>
                <a:ext uri="{FF2B5EF4-FFF2-40B4-BE49-F238E27FC236}">
                  <a16:creationId xmlns:a16="http://schemas.microsoft.com/office/drawing/2014/main" id="{C36796E8-81C7-4EDC-9A44-F445A8DCE6AB}"/>
                </a:ext>
              </a:extLst>
            </p:cNvPr>
            <p:cNvPicPr>
              <a:picLocks noChangeAspect="1"/>
            </p:cNvPicPr>
            <p:nvPr/>
          </p:nvPicPr>
          <p:blipFill>
            <a:blip r:embed="rId2"/>
            <a:stretch>
              <a:fillRect/>
            </a:stretch>
          </p:blipFill>
          <p:spPr>
            <a:xfrm>
              <a:off x="7120369" y="58049"/>
              <a:ext cx="2881115" cy="724215"/>
            </a:xfrm>
            <a:prstGeom prst="rect">
              <a:avLst/>
            </a:prstGeom>
          </p:spPr>
        </p:pic>
        <p:pic>
          <p:nvPicPr>
            <p:cNvPr id="7" name="Picture 6" descr="A close up of a map&#10;&#10;Description automatically generated">
              <a:extLst>
                <a:ext uri="{FF2B5EF4-FFF2-40B4-BE49-F238E27FC236}">
                  <a16:creationId xmlns:a16="http://schemas.microsoft.com/office/drawing/2014/main" id="{5B79ACEE-E3B1-47BE-9FC0-A19BA4933F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9543" y="783772"/>
              <a:ext cx="5612648" cy="2472168"/>
            </a:xfrm>
            <a:prstGeom prst="rect">
              <a:avLst/>
            </a:prstGeom>
          </p:spPr>
        </p:pic>
        <p:pic>
          <p:nvPicPr>
            <p:cNvPr id="5" name="Picture 4" descr="A screenshot of a cell phone&#10;&#10;Description automatically generated">
              <a:extLst>
                <a:ext uri="{FF2B5EF4-FFF2-40B4-BE49-F238E27FC236}">
                  <a16:creationId xmlns:a16="http://schemas.microsoft.com/office/drawing/2014/main" id="{086B28AE-270D-4FEA-A5FB-DC2BABF4FE9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22074" y="3224860"/>
              <a:ext cx="5677705" cy="1792025"/>
            </a:xfrm>
            <a:prstGeom prst="rect">
              <a:avLst/>
            </a:prstGeom>
          </p:spPr>
        </p:pic>
      </p:grpSp>
      <p:sp>
        <p:nvSpPr>
          <p:cNvPr id="8" name="TextBox 7">
            <a:extLst>
              <a:ext uri="{FF2B5EF4-FFF2-40B4-BE49-F238E27FC236}">
                <a16:creationId xmlns:a16="http://schemas.microsoft.com/office/drawing/2014/main" id="{1D17B891-B2C2-4D98-80C9-9F590624E8C5}"/>
              </a:ext>
            </a:extLst>
          </p:cNvPr>
          <p:cNvSpPr txBox="1"/>
          <p:nvPr/>
        </p:nvSpPr>
        <p:spPr>
          <a:xfrm>
            <a:off x="1174518" y="1157063"/>
            <a:ext cx="4554415" cy="1754326"/>
          </a:xfrm>
          <a:prstGeom prst="rect">
            <a:avLst/>
          </a:prstGeom>
          <a:noFill/>
        </p:spPr>
        <p:txBody>
          <a:bodyPr wrap="square" rtlCol="0">
            <a:spAutoFit/>
          </a:bodyPr>
          <a:lstStyle/>
          <a:p>
            <a:r>
              <a:rPr lang="en-US" dirty="0"/>
              <a:t>TPC prototype at FTBF: Determination of working parameters</a:t>
            </a:r>
          </a:p>
          <a:p>
            <a:pPr marL="742950" lvl="1" indent="-285750">
              <a:buFont typeface="Arial" panose="020B0604020202020204" pitchFamily="34" charset="0"/>
              <a:buChar char="•"/>
            </a:pPr>
            <a:r>
              <a:rPr lang="en-US" dirty="0"/>
              <a:t>4 drift-lengths</a:t>
            </a:r>
          </a:p>
          <a:p>
            <a:pPr marL="742950" lvl="1" indent="-285750">
              <a:buFont typeface="Arial" panose="020B0604020202020204" pitchFamily="34" charset="0"/>
              <a:buChar char="•"/>
            </a:pPr>
            <a:r>
              <a:rPr lang="en-US" dirty="0"/>
              <a:t>120 GeV proton beam</a:t>
            </a:r>
          </a:p>
          <a:p>
            <a:pPr marL="742950" lvl="1" indent="-285750">
              <a:buFont typeface="Arial" panose="020B0604020202020204" pitchFamily="34" charset="0"/>
              <a:buChar char="•"/>
            </a:pPr>
            <a:r>
              <a:rPr lang="en-US" dirty="0"/>
              <a:t>B = 0 T</a:t>
            </a:r>
          </a:p>
          <a:p>
            <a:pPr marL="742950" lvl="1" indent="-285750">
              <a:buFont typeface="Arial" panose="020B0604020202020204" pitchFamily="34" charset="0"/>
              <a:buChar char="•"/>
            </a:pPr>
            <a:r>
              <a:rPr lang="en-US" dirty="0"/>
              <a:t>Extrapolation to B = 1.4 T</a:t>
            </a:r>
          </a:p>
        </p:txBody>
      </p:sp>
      <p:pic>
        <p:nvPicPr>
          <p:cNvPr id="13" name="Picture 12">
            <a:extLst>
              <a:ext uri="{FF2B5EF4-FFF2-40B4-BE49-F238E27FC236}">
                <a16:creationId xmlns:a16="http://schemas.microsoft.com/office/drawing/2014/main" id="{A4C23F51-FAA1-46C9-BBF4-C4B289629D29}"/>
              </a:ext>
            </a:extLst>
          </p:cNvPr>
          <p:cNvPicPr>
            <a:picLocks noChangeAspect="1"/>
          </p:cNvPicPr>
          <p:nvPr/>
        </p:nvPicPr>
        <p:blipFill>
          <a:blip r:embed="rId5"/>
          <a:stretch>
            <a:fillRect/>
          </a:stretch>
        </p:blipFill>
        <p:spPr>
          <a:xfrm>
            <a:off x="0" y="5048232"/>
            <a:ext cx="4979821" cy="1809768"/>
          </a:xfrm>
          <a:prstGeom prst="rect">
            <a:avLst/>
          </a:prstGeom>
        </p:spPr>
      </p:pic>
      <p:sp>
        <p:nvSpPr>
          <p:cNvPr id="14" name="TextBox 13">
            <a:extLst>
              <a:ext uri="{FF2B5EF4-FFF2-40B4-BE49-F238E27FC236}">
                <a16:creationId xmlns:a16="http://schemas.microsoft.com/office/drawing/2014/main" id="{9A28F002-D8E4-4F81-B9E0-706CDA48DC8B}"/>
              </a:ext>
            </a:extLst>
          </p:cNvPr>
          <p:cNvSpPr txBox="1"/>
          <p:nvPr/>
        </p:nvSpPr>
        <p:spPr>
          <a:xfrm>
            <a:off x="0" y="3839829"/>
            <a:ext cx="4554415" cy="1200329"/>
          </a:xfrm>
          <a:prstGeom prst="rect">
            <a:avLst/>
          </a:prstGeom>
          <a:noFill/>
        </p:spPr>
        <p:txBody>
          <a:bodyPr wrap="square" rtlCol="0">
            <a:spAutoFit/>
          </a:bodyPr>
          <a:lstStyle/>
          <a:p>
            <a:r>
              <a:rPr lang="en-US" dirty="0"/>
              <a:t>Preparing for IBF measurements with</a:t>
            </a:r>
          </a:p>
          <a:p>
            <a:pPr marL="285750" indent="-285750">
              <a:buFont typeface="Arial" panose="020B0604020202020204" pitchFamily="34" charset="0"/>
              <a:buChar char="•"/>
            </a:pPr>
            <a:r>
              <a:rPr lang="en-US" dirty="0" err="1"/>
              <a:t>Picoammeter</a:t>
            </a:r>
            <a:endParaRPr lang="en-US" dirty="0"/>
          </a:p>
          <a:p>
            <a:pPr marL="285750" indent="-285750">
              <a:buFont typeface="Arial" panose="020B0604020202020204" pitchFamily="34" charset="0"/>
              <a:buChar char="•"/>
            </a:pPr>
            <a:r>
              <a:rPr lang="en-US" dirty="0"/>
              <a:t>X-ray gun</a:t>
            </a:r>
          </a:p>
          <a:p>
            <a:pPr marL="285750" indent="-285750">
              <a:buFont typeface="Arial" panose="020B0604020202020204" pitchFamily="34" charset="0"/>
              <a:buChar char="•"/>
            </a:pPr>
            <a:r>
              <a:rPr lang="en-US" dirty="0"/>
              <a:t>TPC prototype</a:t>
            </a:r>
          </a:p>
        </p:txBody>
      </p:sp>
      <p:sp>
        <p:nvSpPr>
          <p:cNvPr id="11" name="Title 1">
            <a:extLst>
              <a:ext uri="{FF2B5EF4-FFF2-40B4-BE49-F238E27FC236}">
                <a16:creationId xmlns:a16="http://schemas.microsoft.com/office/drawing/2014/main" id="{A7FB2C2B-D44D-4631-A7FB-A45620ADCB1C}"/>
              </a:ext>
            </a:extLst>
          </p:cNvPr>
          <p:cNvSpPr txBox="1">
            <a:spLocks/>
          </p:cNvSpPr>
          <p:nvPr/>
        </p:nvSpPr>
        <p:spPr>
          <a:xfrm>
            <a:off x="0" y="0"/>
            <a:ext cx="10058400" cy="91440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4400" dirty="0"/>
              <a:t>Progress @ SBU: </a:t>
            </a:r>
            <a:r>
              <a:rPr lang="en-US" sz="4400" dirty="0">
                <a:solidFill>
                  <a:schemeClr val="accent1">
                    <a:lumMod val="75000"/>
                  </a:schemeClr>
                </a:solidFill>
              </a:rPr>
              <a:t>TPC IBF Studies</a:t>
            </a:r>
          </a:p>
        </p:txBody>
      </p:sp>
      <p:sp>
        <p:nvSpPr>
          <p:cNvPr id="4" name="Footer Placeholder 3">
            <a:extLst>
              <a:ext uri="{FF2B5EF4-FFF2-40B4-BE49-F238E27FC236}">
                <a16:creationId xmlns:a16="http://schemas.microsoft.com/office/drawing/2014/main" id="{8DD988F0-C9CF-4696-96FF-93BFFFB620C0}"/>
              </a:ext>
            </a:extLst>
          </p:cNvPr>
          <p:cNvSpPr>
            <a:spLocks noGrp="1"/>
          </p:cNvSpPr>
          <p:nvPr>
            <p:ph type="ftr" sz="quarter" idx="11"/>
          </p:nvPr>
        </p:nvSpPr>
        <p:spPr/>
        <p:txBody>
          <a:bodyPr/>
          <a:lstStyle/>
          <a:p>
            <a:r>
              <a:rPr lang="en-US"/>
              <a:t>EIC Detector R&amp;D AC Meeting @ BNL, 1/24/2019</a:t>
            </a:r>
            <a:endParaRPr lang="en-US" dirty="0"/>
          </a:p>
        </p:txBody>
      </p:sp>
      <p:sp>
        <p:nvSpPr>
          <p:cNvPr id="6" name="Slide Number Placeholder 5">
            <a:extLst>
              <a:ext uri="{FF2B5EF4-FFF2-40B4-BE49-F238E27FC236}">
                <a16:creationId xmlns:a16="http://schemas.microsoft.com/office/drawing/2014/main" id="{FFEA2378-1F9B-47A3-B724-44801A07CCE5}"/>
              </a:ext>
            </a:extLst>
          </p:cNvPr>
          <p:cNvSpPr>
            <a:spLocks noGrp="1"/>
          </p:cNvSpPr>
          <p:nvPr>
            <p:ph type="sldNum" sz="quarter" idx="12"/>
          </p:nvPr>
        </p:nvSpPr>
        <p:spPr>
          <a:xfrm>
            <a:off x="11602949" y="6686550"/>
            <a:ext cx="589051" cy="137160"/>
          </a:xfrm>
        </p:spPr>
        <p:txBody>
          <a:bodyPr/>
          <a:lstStyle/>
          <a:p>
            <a:fld id="{BDC4F15D-BE77-4607-A714-B9ADE03EBB60}" type="slidenum">
              <a:rPr lang="en-US" sz="1200" smtClean="0"/>
              <a:pPr/>
              <a:t>19</a:t>
            </a:fld>
            <a:endParaRPr lang="en-US" dirty="0"/>
          </a:p>
        </p:txBody>
      </p:sp>
    </p:spTree>
    <p:extLst>
      <p:ext uri="{BB962C8B-B14F-4D97-AF65-F5344CB8AC3E}">
        <p14:creationId xmlns:p14="http://schemas.microsoft.com/office/powerpoint/2010/main" val="13917900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96742B3-874A-4F47-89F2-12E0DFB237C4}"/>
              </a:ext>
            </a:extLst>
          </p:cNvPr>
          <p:cNvSpPr>
            <a:spLocks noGrp="1"/>
          </p:cNvSpPr>
          <p:nvPr>
            <p:ph type="title"/>
          </p:nvPr>
        </p:nvSpPr>
        <p:spPr>
          <a:xfrm>
            <a:off x="0" y="0"/>
            <a:ext cx="10058400" cy="914400"/>
          </a:xfrm>
        </p:spPr>
        <p:txBody>
          <a:bodyPr/>
          <a:lstStyle/>
          <a:p>
            <a:r>
              <a:rPr lang="en-US" dirty="0"/>
              <a:t>The eRD6 Consortium</a:t>
            </a:r>
          </a:p>
        </p:txBody>
      </p:sp>
      <p:sp>
        <p:nvSpPr>
          <p:cNvPr id="6" name="TextBox 5">
            <a:extLst>
              <a:ext uri="{FF2B5EF4-FFF2-40B4-BE49-F238E27FC236}">
                <a16:creationId xmlns:a16="http://schemas.microsoft.com/office/drawing/2014/main" id="{D361A233-0135-4AAA-BB70-A190B40DCB8A}"/>
              </a:ext>
            </a:extLst>
          </p:cNvPr>
          <p:cNvSpPr txBox="1"/>
          <p:nvPr/>
        </p:nvSpPr>
        <p:spPr>
          <a:xfrm>
            <a:off x="1005840" y="1885908"/>
            <a:ext cx="9965091" cy="4278094"/>
          </a:xfrm>
          <a:prstGeom prst="rect">
            <a:avLst/>
          </a:prstGeom>
          <a:noFill/>
        </p:spPr>
        <p:txBody>
          <a:bodyPr wrap="square" rtlCol="0">
            <a:spAutoFit/>
          </a:bodyPr>
          <a:lstStyle/>
          <a:p>
            <a:r>
              <a:rPr lang="en-US" sz="2400" dirty="0"/>
              <a:t>❖ Brookhaven National Laboratory (BNL) </a:t>
            </a:r>
          </a:p>
          <a:p>
            <a:pPr lvl="1"/>
            <a:r>
              <a:rPr lang="en-US" sz="2000" dirty="0"/>
              <a:t>People: E.C </a:t>
            </a:r>
            <a:r>
              <a:rPr lang="en-US" sz="2000" dirty="0" err="1"/>
              <a:t>Aschenauer</a:t>
            </a:r>
            <a:r>
              <a:rPr lang="en-US" sz="2000" dirty="0"/>
              <a:t>, B. Azmoun, A. Kiselev, J. </a:t>
            </a:r>
            <a:r>
              <a:rPr lang="en-US" sz="2000" dirty="0" err="1"/>
              <a:t>Kuczewski</a:t>
            </a:r>
            <a:r>
              <a:rPr lang="en-US" sz="2000" dirty="0"/>
              <a:t>, M. L. </a:t>
            </a:r>
            <a:r>
              <a:rPr lang="en-US" sz="2000" dirty="0" err="1"/>
              <a:t>Purschke</a:t>
            </a:r>
            <a:r>
              <a:rPr lang="en-US" sz="2000" dirty="0"/>
              <a:t>, C. Woody </a:t>
            </a:r>
          </a:p>
          <a:p>
            <a:pPr lvl="1"/>
            <a:r>
              <a:rPr lang="en-US" sz="2000" b="1" dirty="0"/>
              <a:t>R&amp;D: Mini-Drift detector; TPC/Cherenkov prototype (TPC-C); zigzag pad development (</a:t>
            </a:r>
            <a:r>
              <a:rPr lang="en-US" sz="2000" b="1" i="1" dirty="0"/>
              <a:t>not funded under eRD6, but relevant for other R&amp;D</a:t>
            </a:r>
            <a:r>
              <a:rPr lang="en-US" sz="2000" b="1" dirty="0"/>
              <a:t>)</a:t>
            </a:r>
          </a:p>
          <a:p>
            <a:pPr lvl="1"/>
            <a:r>
              <a:rPr lang="en-US" sz="2000" b="1" dirty="0"/>
              <a:t> </a:t>
            </a:r>
          </a:p>
          <a:p>
            <a:r>
              <a:rPr lang="en-US" sz="2400" dirty="0"/>
              <a:t>❖ Florida Institute Of Technology (FIT) </a:t>
            </a:r>
          </a:p>
          <a:p>
            <a:pPr lvl="1"/>
            <a:r>
              <a:rPr lang="en-US" sz="2000" dirty="0"/>
              <a:t>People: M. </a:t>
            </a:r>
            <a:r>
              <a:rPr lang="en-US" sz="2000" dirty="0" err="1"/>
              <a:t>Bomberger</a:t>
            </a:r>
            <a:r>
              <a:rPr lang="en-US" sz="2000" dirty="0"/>
              <a:t>, M. </a:t>
            </a:r>
            <a:r>
              <a:rPr lang="en-US" sz="2000" dirty="0" err="1"/>
              <a:t>Hohlmann</a:t>
            </a:r>
            <a:r>
              <a:rPr lang="en-US" sz="2000" dirty="0"/>
              <a:t> </a:t>
            </a:r>
          </a:p>
          <a:p>
            <a:pPr lvl="1"/>
            <a:r>
              <a:rPr lang="en-US" sz="2000" b="1" dirty="0"/>
              <a:t>R&amp;D: Large &amp; low mass GEM with zig-zag readout structures </a:t>
            </a:r>
          </a:p>
          <a:p>
            <a:pPr lvl="1"/>
            <a:endParaRPr lang="en-US" sz="2000" b="1" dirty="0"/>
          </a:p>
          <a:p>
            <a:r>
              <a:rPr lang="en-US" sz="2400" dirty="0"/>
              <a:t>❖ INFN Trieste </a:t>
            </a:r>
          </a:p>
          <a:p>
            <a:pPr lvl="1"/>
            <a:r>
              <a:rPr lang="en-US" sz="2000" dirty="0"/>
              <a:t>People: S. Dalla Torre, S. </a:t>
            </a:r>
            <a:r>
              <a:rPr lang="en-US" sz="2000" dirty="0" err="1"/>
              <a:t>Levorato</a:t>
            </a:r>
            <a:r>
              <a:rPr lang="en-US" sz="2000" dirty="0"/>
              <a:t>, F. </a:t>
            </a:r>
            <a:r>
              <a:rPr lang="en-US" sz="2000" dirty="0" err="1"/>
              <a:t>Tessarotto</a:t>
            </a:r>
            <a:r>
              <a:rPr lang="en-US" sz="2000" dirty="0"/>
              <a:t> </a:t>
            </a:r>
          </a:p>
          <a:p>
            <a:pPr lvl="1"/>
            <a:r>
              <a:rPr lang="en-US" sz="2000" b="1" dirty="0"/>
              <a:t>R&amp;D: Further development of hybrid MPGDs for single photon detection synergistic to TPC read-out sensors (in particular, high momentum </a:t>
            </a:r>
            <a:r>
              <a:rPr lang="en-US" sz="2000" b="1" dirty="0" err="1"/>
              <a:t>RICHes</a:t>
            </a:r>
            <a:r>
              <a:rPr lang="en-US" sz="2000" b="1" dirty="0"/>
              <a:t>)</a:t>
            </a:r>
            <a:endParaRPr lang="en-US" sz="2400" b="1" dirty="0"/>
          </a:p>
        </p:txBody>
      </p:sp>
      <p:sp>
        <p:nvSpPr>
          <p:cNvPr id="7" name="TextBox 6">
            <a:extLst>
              <a:ext uri="{FF2B5EF4-FFF2-40B4-BE49-F238E27FC236}">
                <a16:creationId xmlns:a16="http://schemas.microsoft.com/office/drawing/2014/main" id="{38C0F9D3-6E60-4509-889E-6A64D2F598E3}"/>
              </a:ext>
            </a:extLst>
          </p:cNvPr>
          <p:cNvSpPr txBox="1"/>
          <p:nvPr/>
        </p:nvSpPr>
        <p:spPr>
          <a:xfrm>
            <a:off x="447639" y="921064"/>
            <a:ext cx="10230922" cy="830997"/>
          </a:xfrm>
          <a:prstGeom prst="rect">
            <a:avLst/>
          </a:prstGeom>
          <a:noFill/>
        </p:spPr>
        <p:txBody>
          <a:bodyPr wrap="square" rtlCol="0">
            <a:spAutoFit/>
          </a:bodyPr>
          <a:lstStyle/>
          <a:p>
            <a:pPr marL="285750" indent="-285750">
              <a:buFont typeface="Wingdings" panose="05000000000000000000" pitchFamily="2" charset="2"/>
              <a:buChar char="Ø"/>
            </a:pPr>
            <a:r>
              <a:rPr lang="en-US" sz="2400" dirty="0">
                <a:solidFill>
                  <a:schemeClr val="accent1">
                    <a:lumMod val="75000"/>
                  </a:schemeClr>
                </a:solidFill>
              </a:rPr>
              <a:t>EIC detector R&amp;D for the development of tracking and </a:t>
            </a:r>
            <a:r>
              <a:rPr lang="en-US" sz="2400" dirty="0" err="1">
                <a:solidFill>
                  <a:schemeClr val="accent1">
                    <a:lumMod val="75000"/>
                  </a:schemeClr>
                </a:solidFill>
              </a:rPr>
              <a:t>pID</a:t>
            </a:r>
            <a:r>
              <a:rPr lang="en-US" sz="2400" dirty="0">
                <a:solidFill>
                  <a:schemeClr val="accent1">
                    <a:lumMod val="75000"/>
                  </a:schemeClr>
                </a:solidFill>
              </a:rPr>
              <a:t> capabilities beyond the present state of the art</a:t>
            </a:r>
          </a:p>
        </p:txBody>
      </p:sp>
      <p:sp>
        <p:nvSpPr>
          <p:cNvPr id="9" name="Footer Placeholder 8">
            <a:extLst>
              <a:ext uri="{FF2B5EF4-FFF2-40B4-BE49-F238E27FC236}">
                <a16:creationId xmlns:a16="http://schemas.microsoft.com/office/drawing/2014/main" id="{5F290471-6281-4D62-A944-0379C9FEE732}"/>
              </a:ext>
            </a:extLst>
          </p:cNvPr>
          <p:cNvSpPr>
            <a:spLocks noGrp="1"/>
          </p:cNvSpPr>
          <p:nvPr>
            <p:ph type="ftr" sz="quarter" idx="11"/>
          </p:nvPr>
        </p:nvSpPr>
        <p:spPr/>
        <p:txBody>
          <a:bodyPr/>
          <a:lstStyle/>
          <a:p>
            <a:r>
              <a:rPr lang="en-US"/>
              <a:t>EIC Detector R&amp;D AC Meeting @ BNL, 1/24/2019</a:t>
            </a:r>
          </a:p>
        </p:txBody>
      </p:sp>
      <p:sp>
        <p:nvSpPr>
          <p:cNvPr id="10" name="Slide Number Placeholder 9">
            <a:extLst>
              <a:ext uri="{FF2B5EF4-FFF2-40B4-BE49-F238E27FC236}">
                <a16:creationId xmlns:a16="http://schemas.microsoft.com/office/drawing/2014/main" id="{B3D65A6B-0380-4225-A0F6-8CA73024C887}"/>
              </a:ext>
            </a:extLst>
          </p:cNvPr>
          <p:cNvSpPr>
            <a:spLocks noGrp="1"/>
          </p:cNvSpPr>
          <p:nvPr>
            <p:ph type="sldNum" sz="quarter" idx="12"/>
          </p:nvPr>
        </p:nvSpPr>
        <p:spPr/>
        <p:txBody>
          <a:bodyPr/>
          <a:lstStyle/>
          <a:p>
            <a:fld id="{BB6C9879-F642-4539-B771-5858C2549C41}" type="slidenum">
              <a:rPr lang="en-US" smtClean="0"/>
              <a:t>2</a:t>
            </a:fld>
            <a:endParaRPr lang="en-US"/>
          </a:p>
        </p:txBody>
      </p:sp>
    </p:spTree>
    <p:extLst>
      <p:ext uri="{BB962C8B-B14F-4D97-AF65-F5344CB8AC3E}">
        <p14:creationId xmlns:p14="http://schemas.microsoft.com/office/powerpoint/2010/main" val="2868170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a:extLst>
              <a:ext uri="{FF2B5EF4-FFF2-40B4-BE49-F238E27FC236}">
                <a16:creationId xmlns:a16="http://schemas.microsoft.com/office/drawing/2014/main" id="{F61DA306-0A95-4CD8-B6FA-41A71CF0CFBE}"/>
              </a:ext>
            </a:extLst>
          </p:cNvPr>
          <p:cNvGrpSpPr/>
          <p:nvPr/>
        </p:nvGrpSpPr>
        <p:grpSpPr>
          <a:xfrm>
            <a:off x="3121429" y="759720"/>
            <a:ext cx="5949143" cy="1533318"/>
            <a:chOff x="3804023" y="759720"/>
            <a:chExt cx="5949143" cy="1533318"/>
          </a:xfrm>
        </p:grpSpPr>
        <p:pic>
          <p:nvPicPr>
            <p:cNvPr id="6" name="Picture 5">
              <a:extLst>
                <a:ext uri="{FF2B5EF4-FFF2-40B4-BE49-F238E27FC236}">
                  <a16:creationId xmlns:a16="http://schemas.microsoft.com/office/drawing/2014/main" id="{B1E668BF-5BA5-41DC-A83F-3783844BE975}"/>
                </a:ext>
              </a:extLst>
            </p:cNvPr>
            <p:cNvPicPr>
              <a:picLocks noChangeAspect="1"/>
            </p:cNvPicPr>
            <p:nvPr/>
          </p:nvPicPr>
          <p:blipFill>
            <a:blip r:embed="rId2"/>
            <a:stretch>
              <a:fillRect/>
            </a:stretch>
          </p:blipFill>
          <p:spPr>
            <a:xfrm>
              <a:off x="3804023" y="759720"/>
              <a:ext cx="1993774" cy="1533318"/>
            </a:xfrm>
            <a:prstGeom prst="rect">
              <a:avLst/>
            </a:prstGeom>
          </p:spPr>
        </p:pic>
        <p:grpSp>
          <p:nvGrpSpPr>
            <p:cNvPr id="18" name="Group 17">
              <a:extLst>
                <a:ext uri="{FF2B5EF4-FFF2-40B4-BE49-F238E27FC236}">
                  <a16:creationId xmlns:a16="http://schemas.microsoft.com/office/drawing/2014/main" id="{7E8EB502-806C-42DC-BD28-F42B0B255D8C}"/>
                </a:ext>
              </a:extLst>
            </p:cNvPr>
            <p:cNvGrpSpPr/>
            <p:nvPr/>
          </p:nvGrpSpPr>
          <p:grpSpPr>
            <a:xfrm>
              <a:off x="5872228" y="879857"/>
              <a:ext cx="3880938" cy="1284428"/>
              <a:chOff x="5464730" y="744992"/>
              <a:chExt cx="4695935" cy="1554158"/>
            </a:xfrm>
          </p:grpSpPr>
          <p:pic>
            <p:nvPicPr>
              <p:cNvPr id="7" name="Picture 6">
                <a:extLst>
                  <a:ext uri="{FF2B5EF4-FFF2-40B4-BE49-F238E27FC236}">
                    <a16:creationId xmlns:a16="http://schemas.microsoft.com/office/drawing/2014/main" id="{D9920745-2214-4882-8080-B79EC3490E6B}"/>
                  </a:ext>
                </a:extLst>
              </p:cNvPr>
              <p:cNvPicPr>
                <a:picLocks noChangeAspect="1"/>
              </p:cNvPicPr>
              <p:nvPr/>
            </p:nvPicPr>
            <p:blipFill>
              <a:blip r:embed="rId3"/>
              <a:stretch>
                <a:fillRect/>
              </a:stretch>
            </p:blipFill>
            <p:spPr>
              <a:xfrm>
                <a:off x="6119326" y="1145129"/>
                <a:ext cx="2986118" cy="618042"/>
              </a:xfrm>
              <a:prstGeom prst="rect">
                <a:avLst/>
              </a:prstGeom>
            </p:spPr>
          </p:pic>
          <p:pic>
            <p:nvPicPr>
              <p:cNvPr id="8" name="Picture 7">
                <a:extLst>
                  <a:ext uri="{FF2B5EF4-FFF2-40B4-BE49-F238E27FC236}">
                    <a16:creationId xmlns:a16="http://schemas.microsoft.com/office/drawing/2014/main" id="{26CAB6DF-CFDE-44A0-BC81-C8ED54737A86}"/>
                  </a:ext>
                </a:extLst>
              </p:cNvPr>
              <p:cNvPicPr>
                <a:picLocks noChangeAspect="1"/>
              </p:cNvPicPr>
              <p:nvPr/>
            </p:nvPicPr>
            <p:blipFill>
              <a:blip r:embed="rId4"/>
              <a:stretch>
                <a:fillRect/>
              </a:stretch>
            </p:blipFill>
            <p:spPr>
              <a:xfrm>
                <a:off x="5464730" y="1991608"/>
                <a:ext cx="4695935" cy="307542"/>
              </a:xfrm>
              <a:prstGeom prst="rect">
                <a:avLst/>
              </a:prstGeom>
            </p:spPr>
          </p:pic>
          <p:sp>
            <p:nvSpPr>
              <p:cNvPr id="9" name="TextBox 8">
                <a:extLst>
                  <a:ext uri="{FF2B5EF4-FFF2-40B4-BE49-F238E27FC236}">
                    <a16:creationId xmlns:a16="http://schemas.microsoft.com/office/drawing/2014/main" id="{FC9DDDA2-C80C-426E-8D05-3D3A6199C451}"/>
                  </a:ext>
                </a:extLst>
              </p:cNvPr>
              <p:cNvSpPr txBox="1"/>
              <p:nvPr/>
            </p:nvSpPr>
            <p:spPr>
              <a:xfrm>
                <a:off x="6690942" y="744992"/>
                <a:ext cx="2012602" cy="369332"/>
              </a:xfrm>
              <a:prstGeom prst="rect">
                <a:avLst/>
              </a:prstGeom>
              <a:noFill/>
            </p:spPr>
            <p:txBody>
              <a:bodyPr wrap="none" rtlCol="0">
                <a:spAutoFit/>
              </a:bodyPr>
              <a:lstStyle/>
              <a:p>
                <a:r>
                  <a:rPr lang="en-US" dirty="0"/>
                  <a:t>Dispersion relation:</a:t>
                </a:r>
              </a:p>
            </p:txBody>
          </p:sp>
          <p:sp>
            <p:nvSpPr>
              <p:cNvPr id="14" name="TextBox 13">
                <a:extLst>
                  <a:ext uri="{FF2B5EF4-FFF2-40B4-BE49-F238E27FC236}">
                    <a16:creationId xmlns:a16="http://schemas.microsoft.com/office/drawing/2014/main" id="{75A138A4-9843-44E3-95F1-7D2A35C4A9AA}"/>
                  </a:ext>
                </a:extLst>
              </p:cNvPr>
              <p:cNvSpPr txBox="1"/>
              <p:nvPr/>
            </p:nvSpPr>
            <p:spPr>
              <a:xfrm>
                <a:off x="7423639" y="1697497"/>
                <a:ext cx="538930" cy="369332"/>
              </a:xfrm>
              <a:prstGeom prst="rect">
                <a:avLst/>
              </a:prstGeom>
              <a:noFill/>
            </p:spPr>
            <p:txBody>
              <a:bodyPr wrap="none" rtlCol="0">
                <a:spAutoFit/>
              </a:bodyPr>
              <a:lstStyle/>
              <a:p>
                <a:r>
                  <a:rPr lang="en-US" dirty="0"/>
                  <a:t>and</a:t>
                </a:r>
              </a:p>
            </p:txBody>
          </p:sp>
        </p:grpSp>
      </p:grpSp>
      <p:grpSp>
        <p:nvGrpSpPr>
          <p:cNvPr id="21" name="Group 20">
            <a:extLst>
              <a:ext uri="{FF2B5EF4-FFF2-40B4-BE49-F238E27FC236}">
                <a16:creationId xmlns:a16="http://schemas.microsoft.com/office/drawing/2014/main" id="{611BDED3-B6CB-4FB3-91ED-E54B23D7A942}"/>
              </a:ext>
            </a:extLst>
          </p:cNvPr>
          <p:cNvGrpSpPr/>
          <p:nvPr/>
        </p:nvGrpSpPr>
        <p:grpSpPr>
          <a:xfrm>
            <a:off x="1416387" y="2240816"/>
            <a:ext cx="9359226" cy="3538417"/>
            <a:chOff x="1416387" y="2240816"/>
            <a:chExt cx="9359226" cy="3538417"/>
          </a:xfrm>
        </p:grpSpPr>
        <p:grpSp>
          <p:nvGrpSpPr>
            <p:cNvPr id="19" name="Group 18">
              <a:extLst>
                <a:ext uri="{FF2B5EF4-FFF2-40B4-BE49-F238E27FC236}">
                  <a16:creationId xmlns:a16="http://schemas.microsoft.com/office/drawing/2014/main" id="{F8C0A0FA-52B5-448A-8046-D5A6725D4034}"/>
                </a:ext>
              </a:extLst>
            </p:cNvPr>
            <p:cNvGrpSpPr/>
            <p:nvPr/>
          </p:nvGrpSpPr>
          <p:grpSpPr>
            <a:xfrm>
              <a:off x="1416387" y="2240816"/>
              <a:ext cx="9359226" cy="3538417"/>
              <a:chOff x="1416387" y="3058501"/>
              <a:chExt cx="9359226" cy="3538417"/>
            </a:xfrm>
          </p:grpSpPr>
          <p:grpSp>
            <p:nvGrpSpPr>
              <p:cNvPr id="11" name="Group 10">
                <a:extLst>
                  <a:ext uri="{FF2B5EF4-FFF2-40B4-BE49-F238E27FC236}">
                    <a16:creationId xmlns:a16="http://schemas.microsoft.com/office/drawing/2014/main" id="{B1B39283-D138-42CA-ACC8-E7B98E8C4C12}"/>
                  </a:ext>
                </a:extLst>
              </p:cNvPr>
              <p:cNvGrpSpPr/>
              <p:nvPr/>
            </p:nvGrpSpPr>
            <p:grpSpPr>
              <a:xfrm>
                <a:off x="1416387" y="3300670"/>
                <a:ext cx="9359226" cy="3296248"/>
                <a:chOff x="522767" y="3300670"/>
                <a:chExt cx="9359226" cy="3296248"/>
              </a:xfrm>
            </p:grpSpPr>
            <p:pic>
              <p:nvPicPr>
                <p:cNvPr id="5" name="Picture 4" descr="A close up of text on a white background&#10;&#10;Description automatically generated">
                  <a:extLst>
                    <a:ext uri="{FF2B5EF4-FFF2-40B4-BE49-F238E27FC236}">
                      <a16:creationId xmlns:a16="http://schemas.microsoft.com/office/drawing/2014/main" id="{0508262B-C824-4FA7-961D-AF252D52196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16047" y="3300670"/>
                  <a:ext cx="4965946" cy="3296248"/>
                </a:xfrm>
                <a:prstGeom prst="rect">
                  <a:avLst/>
                </a:prstGeom>
              </p:spPr>
            </p:pic>
            <p:pic>
              <p:nvPicPr>
                <p:cNvPr id="4" name="Picture 3" descr="A close up of a map&#10;&#10;Description automatically generated">
                  <a:extLst>
                    <a:ext uri="{FF2B5EF4-FFF2-40B4-BE49-F238E27FC236}">
                      <a16:creationId xmlns:a16="http://schemas.microsoft.com/office/drawing/2014/main" id="{F7A35E13-BE69-4C0F-8482-FBBAC342C17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2767" y="3322765"/>
                  <a:ext cx="4978740" cy="3199306"/>
                </a:xfrm>
                <a:prstGeom prst="rect">
                  <a:avLst/>
                </a:prstGeom>
              </p:spPr>
            </p:pic>
          </p:grpSp>
          <p:sp>
            <p:nvSpPr>
              <p:cNvPr id="15" name="TextBox 14">
                <a:extLst>
                  <a:ext uri="{FF2B5EF4-FFF2-40B4-BE49-F238E27FC236}">
                    <a16:creationId xmlns:a16="http://schemas.microsoft.com/office/drawing/2014/main" id="{28B822F7-BA6E-4BF7-94F0-64565E49AE81}"/>
                  </a:ext>
                </a:extLst>
              </p:cNvPr>
              <p:cNvSpPr txBox="1"/>
              <p:nvPr/>
            </p:nvSpPr>
            <p:spPr>
              <a:xfrm>
                <a:off x="4343635" y="3058501"/>
                <a:ext cx="4102983" cy="369332"/>
              </a:xfrm>
              <a:prstGeom prst="rect">
                <a:avLst/>
              </a:prstGeom>
              <a:noFill/>
            </p:spPr>
            <p:txBody>
              <a:bodyPr wrap="none" rtlCol="0">
                <a:spAutoFit/>
              </a:bodyPr>
              <a:lstStyle/>
              <a:p>
                <a:r>
                  <a:rPr lang="en-US" dirty="0"/>
                  <a:t>Blue open circles: reproduced simulations</a:t>
                </a:r>
              </a:p>
            </p:txBody>
          </p:sp>
        </p:grpSp>
        <p:sp>
          <p:nvSpPr>
            <p:cNvPr id="16" name="TextBox 15">
              <a:extLst>
                <a:ext uri="{FF2B5EF4-FFF2-40B4-BE49-F238E27FC236}">
                  <a16:creationId xmlns:a16="http://schemas.microsoft.com/office/drawing/2014/main" id="{67A53E50-F85F-4A5C-9264-E67226F69FFA}"/>
                </a:ext>
              </a:extLst>
            </p:cNvPr>
            <p:cNvSpPr txBox="1"/>
            <p:nvPr/>
          </p:nvSpPr>
          <p:spPr>
            <a:xfrm>
              <a:off x="3777647" y="4808898"/>
              <a:ext cx="628698" cy="369332"/>
            </a:xfrm>
            <a:prstGeom prst="rect">
              <a:avLst/>
            </a:prstGeom>
            <a:noFill/>
          </p:spPr>
          <p:txBody>
            <a:bodyPr wrap="none" rtlCol="0">
              <a:spAutoFit/>
            </a:bodyPr>
            <a:lstStyle/>
            <a:p>
              <a:r>
                <a:rPr lang="en-US" dirty="0"/>
                <a:t>F = 1</a:t>
              </a:r>
            </a:p>
          </p:txBody>
        </p:sp>
        <p:sp>
          <p:nvSpPr>
            <p:cNvPr id="17" name="TextBox 16">
              <a:extLst>
                <a:ext uri="{FF2B5EF4-FFF2-40B4-BE49-F238E27FC236}">
                  <a16:creationId xmlns:a16="http://schemas.microsoft.com/office/drawing/2014/main" id="{C4A19030-855E-4010-9427-1C761A18133C}"/>
                </a:ext>
              </a:extLst>
            </p:cNvPr>
            <p:cNvSpPr txBox="1"/>
            <p:nvPr/>
          </p:nvSpPr>
          <p:spPr>
            <a:xfrm>
              <a:off x="7881604" y="4808898"/>
              <a:ext cx="735650" cy="369332"/>
            </a:xfrm>
            <a:prstGeom prst="rect">
              <a:avLst/>
            </a:prstGeom>
            <a:noFill/>
          </p:spPr>
          <p:txBody>
            <a:bodyPr wrap="square" rtlCol="0">
              <a:spAutoFit/>
            </a:bodyPr>
            <a:lstStyle/>
            <a:p>
              <a:r>
                <a:rPr lang="en-US" dirty="0"/>
                <a:t>G = 1</a:t>
              </a:r>
            </a:p>
          </p:txBody>
        </p:sp>
      </p:grpSp>
      <p:sp>
        <p:nvSpPr>
          <p:cNvPr id="22" name="TextBox 21">
            <a:extLst>
              <a:ext uri="{FF2B5EF4-FFF2-40B4-BE49-F238E27FC236}">
                <a16:creationId xmlns:a16="http://schemas.microsoft.com/office/drawing/2014/main" id="{2BAFABD1-B9EB-4728-BB3C-87AE16CF5F7A}"/>
              </a:ext>
            </a:extLst>
          </p:cNvPr>
          <p:cNvSpPr txBox="1"/>
          <p:nvPr/>
        </p:nvSpPr>
        <p:spPr>
          <a:xfrm>
            <a:off x="3888120" y="6022733"/>
            <a:ext cx="4415761" cy="830997"/>
          </a:xfrm>
          <a:prstGeom prst="rect">
            <a:avLst/>
          </a:prstGeom>
          <a:noFill/>
        </p:spPr>
        <p:txBody>
          <a:bodyPr wrap="none" rtlCol="0">
            <a:spAutoFit/>
          </a:bodyPr>
          <a:lstStyle/>
          <a:p>
            <a:r>
              <a:rPr lang="en-US" sz="2400" dirty="0"/>
              <a:t>Started COMSOL simulation effort</a:t>
            </a:r>
          </a:p>
          <a:p>
            <a:r>
              <a:rPr lang="en-US" sz="2400" dirty="0"/>
              <a:t>2</a:t>
            </a:r>
            <a:r>
              <a:rPr lang="en-US" sz="2400" baseline="30000" dirty="0"/>
              <a:t>nd</a:t>
            </a:r>
            <a:r>
              <a:rPr lang="en-US" sz="2400" dirty="0"/>
              <a:t> attempt to invite Prof. </a:t>
            </a:r>
            <a:r>
              <a:rPr lang="en-US" sz="2400" dirty="0" err="1"/>
              <a:t>Capasso</a:t>
            </a:r>
            <a:endParaRPr lang="en-US" sz="2400" dirty="0"/>
          </a:p>
        </p:txBody>
      </p:sp>
      <p:sp>
        <p:nvSpPr>
          <p:cNvPr id="23" name="Title 1">
            <a:extLst>
              <a:ext uri="{FF2B5EF4-FFF2-40B4-BE49-F238E27FC236}">
                <a16:creationId xmlns:a16="http://schemas.microsoft.com/office/drawing/2014/main" id="{379FF979-450F-4BD9-967C-F9871810392F}"/>
              </a:ext>
            </a:extLst>
          </p:cNvPr>
          <p:cNvSpPr txBox="1">
            <a:spLocks/>
          </p:cNvSpPr>
          <p:nvPr/>
        </p:nvSpPr>
        <p:spPr>
          <a:xfrm>
            <a:off x="0" y="0"/>
            <a:ext cx="11590020" cy="91440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4400" dirty="0"/>
              <a:t>Progress @ SBU: </a:t>
            </a:r>
            <a:r>
              <a:rPr lang="en-US" sz="4400" dirty="0">
                <a:solidFill>
                  <a:schemeClr val="accent1">
                    <a:lumMod val="75000"/>
                  </a:schemeClr>
                </a:solidFill>
              </a:rPr>
              <a:t>Evaluated TOM Procedures</a:t>
            </a:r>
          </a:p>
        </p:txBody>
      </p:sp>
      <p:sp>
        <p:nvSpPr>
          <p:cNvPr id="3" name="Footer Placeholder 2">
            <a:extLst>
              <a:ext uri="{FF2B5EF4-FFF2-40B4-BE49-F238E27FC236}">
                <a16:creationId xmlns:a16="http://schemas.microsoft.com/office/drawing/2014/main" id="{A5AFD7CF-BDEC-4080-A97D-70F02A0C3BEB}"/>
              </a:ext>
            </a:extLst>
          </p:cNvPr>
          <p:cNvSpPr>
            <a:spLocks noGrp="1"/>
          </p:cNvSpPr>
          <p:nvPr>
            <p:ph type="ftr" sz="quarter" idx="11"/>
          </p:nvPr>
        </p:nvSpPr>
        <p:spPr/>
        <p:txBody>
          <a:bodyPr/>
          <a:lstStyle/>
          <a:p>
            <a:r>
              <a:rPr lang="en-US"/>
              <a:t>EIC Detector R&amp;D AC Meeting @ BNL, 1/24/2019</a:t>
            </a:r>
          </a:p>
        </p:txBody>
      </p:sp>
      <p:sp>
        <p:nvSpPr>
          <p:cNvPr id="12" name="Slide Number Placeholder 11">
            <a:extLst>
              <a:ext uri="{FF2B5EF4-FFF2-40B4-BE49-F238E27FC236}">
                <a16:creationId xmlns:a16="http://schemas.microsoft.com/office/drawing/2014/main" id="{3D30B08C-B93A-4311-A4CE-175A2B1B5724}"/>
              </a:ext>
            </a:extLst>
          </p:cNvPr>
          <p:cNvSpPr>
            <a:spLocks noGrp="1"/>
          </p:cNvSpPr>
          <p:nvPr>
            <p:ph type="sldNum" sz="quarter" idx="12"/>
          </p:nvPr>
        </p:nvSpPr>
        <p:spPr/>
        <p:txBody>
          <a:bodyPr/>
          <a:lstStyle/>
          <a:p>
            <a:fld id="{BB6C9879-F642-4539-B771-5858C2549C41}" type="slidenum">
              <a:rPr lang="en-US" smtClean="0"/>
              <a:t>20</a:t>
            </a:fld>
            <a:endParaRPr lang="en-US"/>
          </a:p>
        </p:txBody>
      </p:sp>
    </p:spTree>
    <p:extLst>
      <p:ext uri="{BB962C8B-B14F-4D97-AF65-F5344CB8AC3E}">
        <p14:creationId xmlns:p14="http://schemas.microsoft.com/office/powerpoint/2010/main" val="39471841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a:extLst>
              <a:ext uri="{FF2B5EF4-FFF2-40B4-BE49-F238E27FC236}">
                <a16:creationId xmlns:a16="http://schemas.microsoft.com/office/drawing/2014/main" id="{425709DA-32E4-4C25-8F26-5E40401ADDA7}"/>
              </a:ext>
            </a:extLst>
          </p:cNvPr>
          <p:cNvSpPr txBox="1"/>
          <p:nvPr/>
        </p:nvSpPr>
        <p:spPr>
          <a:xfrm>
            <a:off x="0" y="1423705"/>
            <a:ext cx="4554415" cy="1754326"/>
          </a:xfrm>
          <a:prstGeom prst="rect">
            <a:avLst/>
          </a:prstGeom>
          <a:noFill/>
        </p:spPr>
        <p:txBody>
          <a:bodyPr wrap="square" rtlCol="0">
            <a:spAutoFit/>
          </a:bodyPr>
          <a:lstStyle/>
          <a:p>
            <a:pPr marL="285750" indent="-285750">
              <a:buFont typeface="Arial" panose="020B0604020202020204" pitchFamily="34" charset="0"/>
              <a:buChar char="•"/>
            </a:pPr>
            <a:r>
              <a:rPr lang="en-US" dirty="0"/>
              <a:t>Continuing installation effort</a:t>
            </a:r>
          </a:p>
          <a:p>
            <a:pPr marL="285750" indent="-285750">
              <a:buFont typeface="Arial" panose="020B0604020202020204" pitchFamily="34" charset="0"/>
              <a:buChar char="•"/>
            </a:pPr>
            <a:r>
              <a:rPr lang="en-US" dirty="0"/>
              <a:t>Equipment installation into evaporator almost complete</a:t>
            </a:r>
          </a:p>
          <a:p>
            <a:pPr marL="285750" indent="-285750">
              <a:buFont typeface="Arial" panose="020B0604020202020204" pitchFamily="34" charset="0"/>
              <a:buChar char="•"/>
            </a:pPr>
            <a:r>
              <a:rPr lang="en-US" dirty="0"/>
              <a:t>Connecting to external equipment under way</a:t>
            </a:r>
          </a:p>
          <a:p>
            <a:pPr marL="285750" indent="-285750">
              <a:buFont typeface="Arial" panose="020B0604020202020204" pitchFamily="34" charset="0"/>
              <a:buChar char="•"/>
            </a:pPr>
            <a:r>
              <a:rPr lang="en-US" dirty="0"/>
              <a:t>Start-up expected at end of 1</a:t>
            </a:r>
            <a:r>
              <a:rPr lang="en-US" baseline="30000" dirty="0"/>
              <a:t>st</a:t>
            </a:r>
            <a:r>
              <a:rPr lang="en-US" dirty="0"/>
              <a:t> quarter ‘19 </a:t>
            </a:r>
          </a:p>
        </p:txBody>
      </p:sp>
      <p:sp>
        <p:nvSpPr>
          <p:cNvPr id="2" name="Rectangle 1">
            <a:extLst>
              <a:ext uri="{FF2B5EF4-FFF2-40B4-BE49-F238E27FC236}">
                <a16:creationId xmlns:a16="http://schemas.microsoft.com/office/drawing/2014/main" id="{B45FFE52-BA02-4082-AD09-93064752116A}"/>
              </a:ext>
            </a:extLst>
          </p:cNvPr>
          <p:cNvSpPr/>
          <p:nvPr/>
        </p:nvSpPr>
        <p:spPr>
          <a:xfrm>
            <a:off x="4659923" y="940777"/>
            <a:ext cx="7227277" cy="521383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Placeholder …</a:t>
            </a:r>
          </a:p>
          <a:p>
            <a:pPr algn="ctr"/>
            <a:r>
              <a:rPr lang="en-US" dirty="0"/>
              <a:t>You will get a photograph soon!</a:t>
            </a:r>
          </a:p>
        </p:txBody>
      </p:sp>
      <p:sp>
        <p:nvSpPr>
          <p:cNvPr id="5" name="Title 1">
            <a:extLst>
              <a:ext uri="{FF2B5EF4-FFF2-40B4-BE49-F238E27FC236}">
                <a16:creationId xmlns:a16="http://schemas.microsoft.com/office/drawing/2014/main" id="{DA7C1BEE-3674-4028-8524-EECC032F7955}"/>
              </a:ext>
            </a:extLst>
          </p:cNvPr>
          <p:cNvSpPr txBox="1">
            <a:spLocks/>
          </p:cNvSpPr>
          <p:nvPr/>
        </p:nvSpPr>
        <p:spPr>
          <a:xfrm>
            <a:off x="0" y="0"/>
            <a:ext cx="10058400" cy="91440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4400" dirty="0"/>
              <a:t>Progress @ SBU: </a:t>
            </a:r>
            <a:r>
              <a:rPr lang="en-US" sz="4400" dirty="0">
                <a:solidFill>
                  <a:schemeClr val="accent1">
                    <a:lumMod val="75000"/>
                  </a:schemeClr>
                </a:solidFill>
              </a:rPr>
              <a:t>Mirror coating project</a:t>
            </a:r>
          </a:p>
        </p:txBody>
      </p:sp>
      <p:sp>
        <p:nvSpPr>
          <p:cNvPr id="4" name="Footer Placeholder 3">
            <a:extLst>
              <a:ext uri="{FF2B5EF4-FFF2-40B4-BE49-F238E27FC236}">
                <a16:creationId xmlns:a16="http://schemas.microsoft.com/office/drawing/2014/main" id="{C5C703D8-780D-4550-BD1E-F16290ACBDD5}"/>
              </a:ext>
            </a:extLst>
          </p:cNvPr>
          <p:cNvSpPr>
            <a:spLocks noGrp="1"/>
          </p:cNvSpPr>
          <p:nvPr>
            <p:ph type="ftr" sz="quarter" idx="11"/>
          </p:nvPr>
        </p:nvSpPr>
        <p:spPr/>
        <p:txBody>
          <a:bodyPr/>
          <a:lstStyle/>
          <a:p>
            <a:r>
              <a:rPr lang="en-US"/>
              <a:t>EIC Detector R&amp;D AC Meeting @ BNL, 1/24/2019</a:t>
            </a:r>
          </a:p>
        </p:txBody>
      </p:sp>
      <p:sp>
        <p:nvSpPr>
          <p:cNvPr id="7" name="Slide Number Placeholder 6">
            <a:extLst>
              <a:ext uri="{FF2B5EF4-FFF2-40B4-BE49-F238E27FC236}">
                <a16:creationId xmlns:a16="http://schemas.microsoft.com/office/drawing/2014/main" id="{F7F74378-B8B5-41E1-86DE-33D506E5A5EA}"/>
              </a:ext>
            </a:extLst>
          </p:cNvPr>
          <p:cNvSpPr>
            <a:spLocks noGrp="1"/>
          </p:cNvSpPr>
          <p:nvPr>
            <p:ph type="sldNum" sz="quarter" idx="12"/>
          </p:nvPr>
        </p:nvSpPr>
        <p:spPr/>
        <p:txBody>
          <a:bodyPr/>
          <a:lstStyle/>
          <a:p>
            <a:fld id="{BB6C9879-F642-4539-B771-5858C2549C41}" type="slidenum">
              <a:rPr lang="en-US" smtClean="0"/>
              <a:t>21</a:t>
            </a:fld>
            <a:endParaRPr lang="en-US"/>
          </a:p>
        </p:txBody>
      </p:sp>
    </p:spTree>
    <p:extLst>
      <p:ext uri="{BB962C8B-B14F-4D97-AF65-F5344CB8AC3E}">
        <p14:creationId xmlns:p14="http://schemas.microsoft.com/office/powerpoint/2010/main" val="34243444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BF2852-A970-481E-933D-B2F3B0E72E0C}"/>
              </a:ext>
            </a:extLst>
          </p:cNvPr>
          <p:cNvSpPr txBox="1">
            <a:spLocks noGrp="1"/>
          </p:cNvSpPr>
          <p:nvPr>
            <p:ph type="title"/>
          </p:nvPr>
        </p:nvSpPr>
        <p:spPr>
          <a:xfrm>
            <a:off x="0" y="0"/>
            <a:ext cx="10058400" cy="91440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4400" dirty="0"/>
              <a:t>Progress @ SBU: </a:t>
            </a:r>
            <a:r>
              <a:rPr lang="en-US" sz="4400" dirty="0">
                <a:solidFill>
                  <a:schemeClr val="accent1">
                    <a:lumMod val="75000"/>
                  </a:schemeClr>
                </a:solidFill>
              </a:rPr>
              <a:t>Plans and Milestones</a:t>
            </a:r>
          </a:p>
        </p:txBody>
      </p:sp>
      <p:sp>
        <p:nvSpPr>
          <p:cNvPr id="7" name="Footer Placeholder 6">
            <a:extLst>
              <a:ext uri="{FF2B5EF4-FFF2-40B4-BE49-F238E27FC236}">
                <a16:creationId xmlns:a16="http://schemas.microsoft.com/office/drawing/2014/main" id="{87AEA3D7-E0E9-42D9-B245-1F2C96BCE735}"/>
              </a:ext>
            </a:extLst>
          </p:cNvPr>
          <p:cNvSpPr>
            <a:spLocks noGrp="1"/>
          </p:cNvSpPr>
          <p:nvPr>
            <p:ph type="ftr" sz="quarter" idx="11"/>
          </p:nvPr>
        </p:nvSpPr>
        <p:spPr/>
        <p:txBody>
          <a:bodyPr/>
          <a:lstStyle/>
          <a:p>
            <a:r>
              <a:rPr lang="en-US"/>
              <a:t>EIC Detector R&amp;D AC Meeting @ BNL, 1/24/2019</a:t>
            </a:r>
          </a:p>
        </p:txBody>
      </p:sp>
      <p:sp>
        <p:nvSpPr>
          <p:cNvPr id="8" name="Slide Number Placeholder 7">
            <a:extLst>
              <a:ext uri="{FF2B5EF4-FFF2-40B4-BE49-F238E27FC236}">
                <a16:creationId xmlns:a16="http://schemas.microsoft.com/office/drawing/2014/main" id="{7E8708D0-77D1-4FA3-BBB2-5FEB8C5A97FF}"/>
              </a:ext>
            </a:extLst>
          </p:cNvPr>
          <p:cNvSpPr>
            <a:spLocks noGrp="1"/>
          </p:cNvSpPr>
          <p:nvPr>
            <p:ph type="sldNum" sz="quarter" idx="12"/>
          </p:nvPr>
        </p:nvSpPr>
        <p:spPr/>
        <p:txBody>
          <a:bodyPr/>
          <a:lstStyle/>
          <a:p>
            <a:fld id="{BB6C9879-F642-4539-B771-5858C2549C41}" type="slidenum">
              <a:rPr lang="en-US" smtClean="0"/>
              <a:t>22</a:t>
            </a:fld>
            <a:endParaRPr lang="en-US"/>
          </a:p>
        </p:txBody>
      </p:sp>
    </p:spTree>
    <p:extLst>
      <p:ext uri="{BB962C8B-B14F-4D97-AF65-F5344CB8AC3E}">
        <p14:creationId xmlns:p14="http://schemas.microsoft.com/office/powerpoint/2010/main" val="15875864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4502944" y="3517442"/>
            <a:ext cx="503634" cy="128869"/>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19" name="Shape 504">
            <a:extLst>
              <a:ext uri="{FF2B5EF4-FFF2-40B4-BE49-F238E27FC236}">
                <a16:creationId xmlns:a16="http://schemas.microsoft.com/office/drawing/2014/main" id="{EA5E9659-7AEB-244C-9B59-2A031DEB8C71}"/>
              </a:ext>
            </a:extLst>
          </p:cNvPr>
          <p:cNvSpPr/>
          <p:nvPr/>
        </p:nvSpPr>
        <p:spPr>
          <a:xfrm>
            <a:off x="1862006" y="6465126"/>
            <a:ext cx="1647887" cy="302903"/>
          </a:xfrm>
          <a:prstGeom prst="rect">
            <a:avLst/>
          </a:prstGeom>
          <a:ln w="12700">
            <a:miter lim="400000"/>
          </a:ln>
          <a:extLst>
            <a:ext uri="{C572A759-6A51-4108-AA02-DFA0A04FC94B}">
              <ma14:wrappingTextBoxFlag xmlns="" xmlns:ma14="http://schemas.microsoft.com/office/mac/drawingml/2011/main" val="1"/>
            </a:ext>
          </a:extLst>
        </p:spPr>
        <p:txBody>
          <a:bodyPr wrap="none" lIns="0" tIns="0" rIns="0" bIns="0" anchor="ctr">
            <a:spAutoFit/>
          </a:bodyPr>
          <a:lstStyle>
            <a:lvl1pPr>
              <a:defRPr sz="2000">
                <a:solidFill>
                  <a:srgbClr val="FFFFFF"/>
                </a:solidFill>
                <a:latin typeface="Helvetica"/>
                <a:ea typeface="Helvetica"/>
                <a:cs typeface="Helvetica"/>
                <a:sym typeface="Helvetica"/>
              </a:defRPr>
            </a:lvl1pPr>
          </a:lstStyle>
          <a:p>
            <a:pPr lvl="0">
              <a:defRPr sz="1800">
                <a:solidFill>
                  <a:srgbClr val="000000"/>
                </a:solidFill>
              </a:defRPr>
            </a:pPr>
            <a:r>
              <a:rPr lang="en-US" sz="984" dirty="0">
                <a:solidFill>
                  <a:schemeClr val="bg1"/>
                </a:solidFill>
              </a:rPr>
              <a:t>EIC R&amp;D Committee Meeting</a:t>
            </a:r>
          </a:p>
          <a:p>
            <a:pPr lvl="0">
              <a:defRPr sz="1800">
                <a:solidFill>
                  <a:srgbClr val="000000"/>
                </a:solidFill>
              </a:defRPr>
            </a:pPr>
            <a:r>
              <a:rPr lang="en-US" sz="984" dirty="0">
                <a:solidFill>
                  <a:schemeClr val="bg1"/>
                </a:solidFill>
              </a:rPr>
              <a:t>BNL, January 24</a:t>
            </a:r>
            <a:r>
              <a:rPr lang="en-US" sz="984" baseline="30000" dirty="0">
                <a:solidFill>
                  <a:schemeClr val="bg1"/>
                </a:solidFill>
              </a:rPr>
              <a:t>th</a:t>
            </a:r>
            <a:r>
              <a:rPr lang="en-US" sz="984" dirty="0">
                <a:solidFill>
                  <a:schemeClr val="bg1"/>
                </a:solidFill>
              </a:rPr>
              <a:t> , 2019</a:t>
            </a:r>
            <a:endParaRPr sz="984" dirty="0">
              <a:solidFill>
                <a:schemeClr val="bg1"/>
              </a:solidFill>
            </a:endParaRPr>
          </a:p>
        </p:txBody>
      </p:sp>
      <p:sp>
        <p:nvSpPr>
          <p:cNvPr id="2" name="TextBox 1">
            <a:extLst>
              <a:ext uri="{FF2B5EF4-FFF2-40B4-BE49-F238E27FC236}">
                <a16:creationId xmlns:a16="http://schemas.microsoft.com/office/drawing/2014/main" id="{86B913C2-ADC8-D34A-B941-B0DA1EFE8C85}"/>
              </a:ext>
            </a:extLst>
          </p:cNvPr>
          <p:cNvSpPr txBox="1"/>
          <p:nvPr/>
        </p:nvSpPr>
        <p:spPr>
          <a:xfrm>
            <a:off x="1600381" y="1071087"/>
            <a:ext cx="8980360" cy="2559803"/>
          </a:xfrm>
          <a:prstGeom prst="rect">
            <a:avLst/>
          </a:prstGeom>
          <a:noFill/>
        </p:spPr>
        <p:txBody>
          <a:bodyPr wrap="square" rtlCol="0">
            <a:spAutoFit/>
          </a:bodyPr>
          <a:lstStyle/>
          <a:p>
            <a:pPr marL="401822" indent="-401822">
              <a:buFont typeface="Wingdings" pitchFamily="2" charset="2"/>
              <a:buChar char="q"/>
            </a:pPr>
            <a:r>
              <a:rPr lang="en-US" sz="2250" b="1" dirty="0"/>
              <a:t>Commercial Triple-GEM Detector</a:t>
            </a:r>
          </a:p>
          <a:p>
            <a:pPr marL="649612" indent="-242210">
              <a:buFont typeface="Courier New" panose="02070309020205020404" pitchFamily="49" charset="0"/>
              <a:buChar char="o"/>
            </a:pPr>
            <a:r>
              <a:rPr lang="en-US" sz="1969" dirty="0"/>
              <a:t>Determine and correct for issue that destroyed the first two triple-GEM detectors.</a:t>
            </a:r>
          </a:p>
          <a:p>
            <a:pPr marL="688678" lvl="1" indent="-281275">
              <a:buFont typeface="Courier New" panose="02070309020205020404" pitchFamily="49" charset="0"/>
              <a:buChar char="o"/>
            </a:pPr>
            <a:r>
              <a:rPr lang="en-US" sz="1969" dirty="0"/>
              <a:t>Build two more triple-GEM detectors based on STAR FGT design with remaining Tech-Etch materials.</a:t>
            </a:r>
          </a:p>
          <a:p>
            <a:pPr marL="727744" lvl="1" indent="77016">
              <a:buFont typeface="Wingdings" pitchFamily="2" charset="2"/>
              <a:buChar char="§"/>
            </a:pPr>
            <a:r>
              <a:rPr lang="en-US" sz="1969" dirty="0"/>
              <a:t> Detectors will use Kapton spacer rings rather than G10 spacer grids.</a:t>
            </a:r>
          </a:p>
          <a:p>
            <a:pPr marL="727744" lvl="1" indent="-281275">
              <a:buFont typeface="Courier New" panose="02070309020205020404" pitchFamily="49" charset="0"/>
              <a:buChar char="o"/>
            </a:pPr>
            <a:r>
              <a:rPr lang="en-US" sz="1969" dirty="0"/>
              <a:t>Characterize detectors with </a:t>
            </a:r>
            <a:r>
              <a:rPr lang="en-US" sz="1969" dirty="0" err="1"/>
              <a:t>cosmics</a:t>
            </a:r>
            <a:r>
              <a:rPr lang="en-US" sz="1969" dirty="0"/>
              <a:t> and </a:t>
            </a:r>
            <a:r>
              <a:rPr lang="en-US" sz="1969" baseline="30000" dirty="0"/>
              <a:t>55</a:t>
            </a:r>
            <a:r>
              <a:rPr lang="en-US" sz="1969" dirty="0"/>
              <a:t>Fe</a:t>
            </a:r>
          </a:p>
          <a:p>
            <a:pPr marL="727744" lvl="1" indent="-281275">
              <a:buFont typeface="Courier New" panose="02070309020205020404" pitchFamily="49" charset="0"/>
              <a:buChar char="o"/>
            </a:pPr>
            <a:r>
              <a:rPr lang="en-US" sz="1969" dirty="0"/>
              <a:t>This completes the eRD3 carry over R&amp;D.</a:t>
            </a:r>
          </a:p>
        </p:txBody>
      </p:sp>
      <mc:AlternateContent xmlns:mc="http://schemas.openxmlformats.org/markup-compatibility/2006">
        <mc:Choice xmlns:a14="http://schemas.microsoft.com/office/drawing/2010/main" Requires="a14">
          <p:sp>
            <p:nvSpPr>
              <p:cNvPr id="18" name="TextBox 17">
                <a:extLst>
                  <a:ext uri="{FF2B5EF4-FFF2-40B4-BE49-F238E27FC236}">
                    <a16:creationId xmlns:a16="http://schemas.microsoft.com/office/drawing/2014/main" id="{D3AEC14C-B685-0045-9FDE-224B5CC82782}"/>
                  </a:ext>
                </a:extLst>
              </p:cNvPr>
              <p:cNvSpPr txBox="1"/>
              <p:nvPr/>
            </p:nvSpPr>
            <p:spPr>
              <a:xfrm>
                <a:off x="1600381" y="4004551"/>
                <a:ext cx="8982309" cy="1650708"/>
              </a:xfrm>
              <a:prstGeom prst="rect">
                <a:avLst/>
              </a:prstGeom>
              <a:noFill/>
            </p:spPr>
            <p:txBody>
              <a:bodyPr wrap="square" rtlCol="0">
                <a:spAutoFit/>
              </a:bodyPr>
              <a:lstStyle/>
              <a:p>
                <a:pPr marL="401822" indent="-401822">
                  <a:buFont typeface="Wingdings" pitchFamily="2" charset="2"/>
                  <a:buChar char="q"/>
                </a:pPr>
                <a:r>
                  <a:rPr lang="en-US" sz="2250" b="1" dirty="0"/>
                  <a:t>Investigate and Simulate use of MPGD </a:t>
                </a:r>
                <a14:m>
                  <m:oMath xmlns:m="http://schemas.openxmlformats.org/officeDocument/2006/math">
                    <m:r>
                      <a:rPr lang="en-US" sz="2250" b="1" i="1">
                        <a:latin typeface="Cambria Math" panose="02040503050406030204" pitchFamily="18" charset="0"/>
                      </a:rPr>
                      <m:t>𝝁</m:t>
                    </m:r>
                  </m:oMath>
                </a14:m>
                <a:r>
                  <a:rPr lang="en-US" sz="2250" b="1" dirty="0"/>
                  <a:t>TPC in Central Rapidity Region</a:t>
                </a:r>
              </a:p>
              <a:p>
                <a:pPr marL="649612" indent="-242210">
                  <a:buFont typeface="Courier New" panose="02070309020205020404" pitchFamily="49" charset="0"/>
                  <a:buChar char="o"/>
                </a:pPr>
                <a:r>
                  <a:rPr lang="en-US" sz="1969" dirty="0"/>
                  <a:t>Study the performance of a MPGD operating in </a:t>
                </a:r>
                <a14:m>
                  <m:oMath xmlns:m="http://schemas.openxmlformats.org/officeDocument/2006/math">
                    <m:r>
                      <a:rPr lang="en-US" sz="1969" i="1">
                        <a:latin typeface="Cambria Math" panose="02040503050406030204" pitchFamily="18" charset="0"/>
                      </a:rPr>
                      <m:t>𝜇</m:t>
                    </m:r>
                  </m:oMath>
                </a14:m>
                <a:r>
                  <a:rPr lang="en-US" sz="1969" dirty="0"/>
                  <a:t>TPC mode.</a:t>
                </a:r>
              </a:p>
              <a:p>
                <a:pPr marL="727744" lvl="1" indent="77016">
                  <a:buFont typeface="Wingdings" pitchFamily="2" charset="2"/>
                  <a:buChar char="§"/>
                </a:pPr>
                <a:r>
                  <a:rPr lang="en-US" sz="1969" dirty="0"/>
                  <a:t> May be useful option at a second IR where TPC technology is not wanted.</a:t>
                </a:r>
              </a:p>
              <a:p>
                <a:pPr marL="727744" lvl="1" indent="77016">
                  <a:buFont typeface="Wingdings" pitchFamily="2" charset="2"/>
                  <a:buChar char="§"/>
                </a:pPr>
                <a:r>
                  <a:rPr lang="en-US" sz="1969" dirty="0"/>
                  <a:t> MPGD could also be used with silicon detectors to provide fast readout to distinguish particle bunches.</a:t>
                </a:r>
              </a:p>
            </p:txBody>
          </p:sp>
        </mc:Choice>
        <mc:Fallback>
          <p:sp>
            <p:nvSpPr>
              <p:cNvPr id="18" name="TextBox 17">
                <a:extLst>
                  <a:ext uri="{FF2B5EF4-FFF2-40B4-BE49-F238E27FC236}">
                    <a16:creationId xmlns:a16="http://schemas.microsoft.com/office/drawing/2014/main" id="{D3AEC14C-B685-0045-9FDE-224B5CC82782}"/>
                  </a:ext>
                </a:extLst>
              </p:cNvPr>
              <p:cNvSpPr txBox="1">
                <a:spLocks noRot="1" noChangeAspect="1" noMove="1" noResize="1" noEditPoints="1" noAdjustHandles="1" noChangeArrowheads="1" noChangeShapeType="1" noTextEdit="1"/>
              </p:cNvSpPr>
              <p:nvPr/>
            </p:nvSpPr>
            <p:spPr>
              <a:xfrm>
                <a:off x="1600381" y="4004551"/>
                <a:ext cx="8982309" cy="1650708"/>
              </a:xfrm>
              <a:prstGeom prst="rect">
                <a:avLst/>
              </a:prstGeom>
              <a:blipFill>
                <a:blip r:embed="rId2"/>
                <a:stretch>
                  <a:fillRect l="-815" t="-2214" r="-339" b="-5166"/>
                </a:stretch>
              </a:blipFill>
            </p:spPr>
            <p:txBody>
              <a:bodyPr/>
              <a:lstStyle/>
              <a:p>
                <a:r>
                  <a:rPr lang="en-US">
                    <a:noFill/>
                  </a:rPr>
                  <a:t> </a:t>
                </a:r>
              </a:p>
            </p:txBody>
          </p:sp>
        </mc:Fallback>
      </mc:AlternateContent>
      <p:sp>
        <p:nvSpPr>
          <p:cNvPr id="13" name="Title 1">
            <a:extLst>
              <a:ext uri="{FF2B5EF4-FFF2-40B4-BE49-F238E27FC236}">
                <a16:creationId xmlns:a16="http://schemas.microsoft.com/office/drawing/2014/main" id="{EC61B237-66CE-47D0-B52B-37A7C5E7BB85}"/>
              </a:ext>
            </a:extLst>
          </p:cNvPr>
          <p:cNvSpPr txBox="1">
            <a:spLocks/>
          </p:cNvSpPr>
          <p:nvPr/>
        </p:nvSpPr>
        <p:spPr>
          <a:xfrm>
            <a:off x="0" y="0"/>
            <a:ext cx="10058400" cy="91440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4400" dirty="0"/>
              <a:t>Progress @ TU</a:t>
            </a:r>
            <a:endParaRPr lang="en-US" sz="4400" dirty="0">
              <a:solidFill>
                <a:schemeClr val="accent1">
                  <a:lumMod val="75000"/>
                </a:schemeClr>
              </a:solidFill>
            </a:endParaRPr>
          </a:p>
        </p:txBody>
      </p:sp>
      <p:sp>
        <p:nvSpPr>
          <p:cNvPr id="3" name="Slide Number Placeholder 2">
            <a:extLst>
              <a:ext uri="{FF2B5EF4-FFF2-40B4-BE49-F238E27FC236}">
                <a16:creationId xmlns:a16="http://schemas.microsoft.com/office/drawing/2014/main" id="{37D1FD65-22F6-438D-A0C4-E1FC423E1BDD}"/>
              </a:ext>
            </a:extLst>
          </p:cNvPr>
          <p:cNvSpPr>
            <a:spLocks noGrp="1"/>
          </p:cNvSpPr>
          <p:nvPr>
            <p:ph type="sldNum" sz="quarter" idx="12"/>
          </p:nvPr>
        </p:nvSpPr>
        <p:spPr/>
        <p:txBody>
          <a:bodyPr/>
          <a:lstStyle/>
          <a:p>
            <a:pPr lvl="0"/>
            <a:fld id="{86CB4B4D-7CA3-9044-876B-883B54F8677D}" type="slidenum">
              <a:rPr lang="en-US" smtClean="0"/>
              <a:t>23</a:t>
            </a:fld>
            <a:endParaRPr lang="en-US" dirty="0"/>
          </a:p>
        </p:txBody>
      </p:sp>
      <p:sp>
        <p:nvSpPr>
          <p:cNvPr id="5" name="Footer Placeholder 4">
            <a:extLst>
              <a:ext uri="{FF2B5EF4-FFF2-40B4-BE49-F238E27FC236}">
                <a16:creationId xmlns:a16="http://schemas.microsoft.com/office/drawing/2014/main" id="{09CADDA3-2CF9-46D3-9F24-9085C223EA70}"/>
              </a:ext>
            </a:extLst>
          </p:cNvPr>
          <p:cNvSpPr>
            <a:spLocks noGrp="1"/>
          </p:cNvSpPr>
          <p:nvPr>
            <p:ph type="ftr" sz="quarter" idx="11"/>
          </p:nvPr>
        </p:nvSpPr>
        <p:spPr/>
        <p:txBody>
          <a:bodyPr/>
          <a:lstStyle/>
          <a:p>
            <a:r>
              <a:rPr lang="en-US"/>
              <a:t>EIC Detector R&amp;D AC Meeting @ BNL, 1/24/2019</a:t>
            </a:r>
          </a:p>
        </p:txBody>
      </p:sp>
    </p:spTree>
    <p:extLst>
      <p:ext uri="{BB962C8B-B14F-4D97-AF65-F5344CB8AC3E}">
        <p14:creationId xmlns:p14="http://schemas.microsoft.com/office/powerpoint/2010/main" val="18246962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4502944" y="3517442"/>
            <a:ext cx="503634" cy="128869"/>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19" name="Shape 504">
            <a:extLst>
              <a:ext uri="{FF2B5EF4-FFF2-40B4-BE49-F238E27FC236}">
                <a16:creationId xmlns:a16="http://schemas.microsoft.com/office/drawing/2014/main" id="{EA5E9659-7AEB-244C-9B59-2A031DEB8C71}"/>
              </a:ext>
            </a:extLst>
          </p:cNvPr>
          <p:cNvSpPr/>
          <p:nvPr/>
        </p:nvSpPr>
        <p:spPr>
          <a:xfrm>
            <a:off x="1862006" y="6465126"/>
            <a:ext cx="1647887" cy="302903"/>
          </a:xfrm>
          <a:prstGeom prst="rect">
            <a:avLst/>
          </a:prstGeom>
          <a:ln w="12700">
            <a:miter lim="400000"/>
          </a:ln>
          <a:extLst>
            <a:ext uri="{C572A759-6A51-4108-AA02-DFA0A04FC94B}">
              <ma14:wrappingTextBoxFlag xmlns="" xmlns:ma14="http://schemas.microsoft.com/office/mac/drawingml/2011/main" val="1"/>
            </a:ext>
          </a:extLst>
        </p:spPr>
        <p:txBody>
          <a:bodyPr wrap="none" lIns="0" tIns="0" rIns="0" bIns="0" anchor="ctr">
            <a:spAutoFit/>
          </a:bodyPr>
          <a:lstStyle>
            <a:lvl1pPr>
              <a:defRPr sz="2000">
                <a:solidFill>
                  <a:srgbClr val="FFFFFF"/>
                </a:solidFill>
                <a:latin typeface="Helvetica"/>
                <a:ea typeface="Helvetica"/>
                <a:cs typeface="Helvetica"/>
                <a:sym typeface="Helvetica"/>
              </a:defRPr>
            </a:lvl1pPr>
          </a:lstStyle>
          <a:p>
            <a:pPr lvl="0">
              <a:defRPr sz="1800">
                <a:solidFill>
                  <a:srgbClr val="000000"/>
                </a:solidFill>
              </a:defRPr>
            </a:pPr>
            <a:r>
              <a:rPr lang="en-US" sz="984" dirty="0">
                <a:solidFill>
                  <a:schemeClr val="bg1"/>
                </a:solidFill>
              </a:rPr>
              <a:t>EIC R&amp;D Committee Meeting</a:t>
            </a:r>
          </a:p>
          <a:p>
            <a:pPr lvl="0">
              <a:defRPr sz="1800">
                <a:solidFill>
                  <a:srgbClr val="000000"/>
                </a:solidFill>
              </a:defRPr>
            </a:pPr>
            <a:r>
              <a:rPr lang="en-US" sz="984" dirty="0">
                <a:solidFill>
                  <a:schemeClr val="bg1"/>
                </a:solidFill>
              </a:rPr>
              <a:t>BNL, January 24</a:t>
            </a:r>
            <a:r>
              <a:rPr lang="en-US" sz="984" baseline="30000" dirty="0">
                <a:solidFill>
                  <a:schemeClr val="bg1"/>
                </a:solidFill>
              </a:rPr>
              <a:t>th</a:t>
            </a:r>
            <a:r>
              <a:rPr lang="en-US" sz="984" dirty="0">
                <a:solidFill>
                  <a:schemeClr val="bg1"/>
                </a:solidFill>
              </a:rPr>
              <a:t> , 2019</a:t>
            </a:r>
            <a:endParaRPr sz="984" dirty="0">
              <a:solidFill>
                <a:schemeClr val="bg1"/>
              </a:solidFill>
            </a:endParaRPr>
          </a:p>
        </p:txBody>
      </p:sp>
      <p:grpSp>
        <p:nvGrpSpPr>
          <p:cNvPr id="18" name="Group 17">
            <a:extLst>
              <a:ext uri="{FF2B5EF4-FFF2-40B4-BE49-F238E27FC236}">
                <a16:creationId xmlns:a16="http://schemas.microsoft.com/office/drawing/2014/main" id="{97625113-356F-F542-B69A-7313363A118D}"/>
              </a:ext>
            </a:extLst>
          </p:cNvPr>
          <p:cNvGrpSpPr/>
          <p:nvPr/>
        </p:nvGrpSpPr>
        <p:grpSpPr>
          <a:xfrm>
            <a:off x="6949042" y="3465944"/>
            <a:ext cx="3816050" cy="2896804"/>
            <a:chOff x="7375704" y="4939034"/>
            <a:chExt cx="5427270" cy="4119900"/>
          </a:xfrm>
        </p:grpSpPr>
        <p:pic>
          <p:nvPicPr>
            <p:cNvPr id="8" name="Picture 7">
              <a:extLst>
                <a:ext uri="{FF2B5EF4-FFF2-40B4-BE49-F238E27FC236}">
                  <a16:creationId xmlns:a16="http://schemas.microsoft.com/office/drawing/2014/main" id="{33B6D254-E240-244B-87D3-637DF1E4FFD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8177235" y="4220501"/>
              <a:ext cx="3843656" cy="5407823"/>
            </a:xfrm>
            <a:prstGeom prst="rect">
              <a:avLst/>
            </a:prstGeom>
          </p:spPr>
        </p:pic>
        <p:sp>
          <p:nvSpPr>
            <p:cNvPr id="12" name="TextBox 11">
              <a:extLst>
                <a:ext uri="{FF2B5EF4-FFF2-40B4-BE49-F238E27FC236}">
                  <a16:creationId xmlns:a16="http://schemas.microsoft.com/office/drawing/2014/main" id="{3969A986-EB33-7147-BB70-9436A5FE2AE7}"/>
                </a:ext>
              </a:extLst>
            </p:cNvPr>
            <p:cNvSpPr txBox="1"/>
            <p:nvPr/>
          </p:nvSpPr>
          <p:spPr>
            <a:xfrm rot="16200000">
              <a:off x="7134453" y="5298076"/>
              <a:ext cx="921506" cy="439003"/>
            </a:xfrm>
            <a:prstGeom prst="rect">
              <a:avLst/>
            </a:prstGeom>
            <a:solidFill>
              <a:schemeClr val="bg1"/>
            </a:solidFill>
          </p:spPr>
          <p:txBody>
            <a:bodyPr wrap="none" rtlCol="0">
              <a:spAutoFit/>
            </a:bodyPr>
            <a:lstStyle/>
            <a:p>
              <a:r>
                <a:rPr lang="en-US" sz="1406" dirty="0"/>
                <a:t>X (cm)</a:t>
              </a:r>
            </a:p>
          </p:txBody>
        </p:sp>
        <p:sp>
          <p:nvSpPr>
            <p:cNvPr id="22" name="TextBox 21">
              <a:extLst>
                <a:ext uri="{FF2B5EF4-FFF2-40B4-BE49-F238E27FC236}">
                  <a16:creationId xmlns:a16="http://schemas.microsoft.com/office/drawing/2014/main" id="{8B1575A2-49BA-6542-ACBA-B787A9CD7E83}"/>
                </a:ext>
              </a:extLst>
            </p:cNvPr>
            <p:cNvSpPr txBox="1"/>
            <p:nvPr/>
          </p:nvSpPr>
          <p:spPr>
            <a:xfrm>
              <a:off x="11763274" y="8619931"/>
              <a:ext cx="914666" cy="439003"/>
            </a:xfrm>
            <a:prstGeom prst="rect">
              <a:avLst/>
            </a:prstGeom>
            <a:solidFill>
              <a:schemeClr val="bg1"/>
            </a:solidFill>
          </p:spPr>
          <p:txBody>
            <a:bodyPr wrap="none" rtlCol="0">
              <a:spAutoFit/>
            </a:bodyPr>
            <a:lstStyle/>
            <a:p>
              <a:r>
                <a:rPr lang="en-US" sz="1406" dirty="0"/>
                <a:t>Y (cm)</a:t>
              </a:r>
            </a:p>
          </p:txBody>
        </p:sp>
        <p:sp>
          <p:nvSpPr>
            <p:cNvPr id="23" name="TextBox 22">
              <a:extLst>
                <a:ext uri="{FF2B5EF4-FFF2-40B4-BE49-F238E27FC236}">
                  <a16:creationId xmlns:a16="http://schemas.microsoft.com/office/drawing/2014/main" id="{D6281712-DC8B-4D4E-83C1-1E6A4F2817B3}"/>
                </a:ext>
              </a:extLst>
            </p:cNvPr>
            <p:cNvSpPr txBox="1"/>
            <p:nvPr/>
          </p:nvSpPr>
          <p:spPr>
            <a:xfrm>
              <a:off x="8188209" y="4939034"/>
              <a:ext cx="4006567" cy="439003"/>
            </a:xfrm>
            <a:prstGeom prst="rect">
              <a:avLst/>
            </a:prstGeom>
            <a:solidFill>
              <a:schemeClr val="bg1"/>
            </a:solidFill>
          </p:spPr>
          <p:txBody>
            <a:bodyPr wrap="none" rtlCol="0">
              <a:spAutoFit/>
            </a:bodyPr>
            <a:lstStyle/>
            <a:p>
              <a:r>
                <a:rPr lang="en-US" sz="1406" dirty="0"/>
                <a:t>EIC Prototype 3: Initial cosmic signal</a:t>
              </a:r>
            </a:p>
          </p:txBody>
        </p:sp>
      </p:grpSp>
      <p:grpSp>
        <p:nvGrpSpPr>
          <p:cNvPr id="20" name="Group 19">
            <a:extLst>
              <a:ext uri="{FF2B5EF4-FFF2-40B4-BE49-F238E27FC236}">
                <a16:creationId xmlns:a16="http://schemas.microsoft.com/office/drawing/2014/main" id="{775E9DEA-6324-4345-A42F-ACB5A34F0DC9}"/>
              </a:ext>
            </a:extLst>
          </p:cNvPr>
          <p:cNvGrpSpPr/>
          <p:nvPr/>
        </p:nvGrpSpPr>
        <p:grpSpPr>
          <a:xfrm>
            <a:off x="7842398" y="1115225"/>
            <a:ext cx="2191655" cy="2342254"/>
            <a:chOff x="9069606" y="1034961"/>
            <a:chExt cx="3117021" cy="3331206"/>
          </a:xfrm>
        </p:grpSpPr>
        <p:pic>
          <p:nvPicPr>
            <p:cNvPr id="4" name="Picture 3">
              <a:extLst>
                <a:ext uri="{FF2B5EF4-FFF2-40B4-BE49-F238E27FC236}">
                  <a16:creationId xmlns:a16="http://schemas.microsoft.com/office/drawing/2014/main" id="{C39A7B7E-0724-C44C-8362-D8E708BF4E2C}"/>
                </a:ext>
              </a:extLst>
            </p:cNvPr>
            <p:cNvPicPr>
              <a:picLocks noChangeAspect="1"/>
            </p:cNvPicPr>
            <p:nvPr/>
          </p:nvPicPr>
          <p:blipFill rotWithShape="1">
            <a:blip r:embed="rId3">
              <a:extLst>
                <a:ext uri="{28A0092B-C50C-407E-A947-70E740481C1C}">
                  <a14:useLocalDpi xmlns:a14="http://schemas.microsoft.com/office/drawing/2010/main" val="0"/>
                </a:ext>
              </a:extLst>
            </a:blip>
            <a:srcRect t="24288" r="29917" b="24366"/>
            <a:stretch/>
          </p:blipFill>
          <p:spPr>
            <a:xfrm>
              <a:off x="9069606" y="3092933"/>
              <a:ext cx="3089563" cy="1273234"/>
            </a:xfrm>
            <a:prstGeom prst="rect">
              <a:avLst/>
            </a:prstGeom>
          </p:spPr>
        </p:pic>
        <p:pic>
          <p:nvPicPr>
            <p:cNvPr id="6" name="Picture 5">
              <a:extLst>
                <a:ext uri="{FF2B5EF4-FFF2-40B4-BE49-F238E27FC236}">
                  <a16:creationId xmlns:a16="http://schemas.microsoft.com/office/drawing/2014/main" id="{EC1DD4DB-7864-9B4C-A438-4D3ADC7DD527}"/>
                </a:ext>
              </a:extLst>
            </p:cNvPr>
            <p:cNvPicPr>
              <a:picLocks noChangeAspect="1"/>
            </p:cNvPicPr>
            <p:nvPr/>
          </p:nvPicPr>
          <p:blipFill rotWithShape="1">
            <a:blip r:embed="rId4">
              <a:extLst>
                <a:ext uri="{28A0092B-C50C-407E-A947-70E740481C1C}">
                  <a14:useLocalDpi xmlns:a14="http://schemas.microsoft.com/office/drawing/2010/main" val="0"/>
                </a:ext>
              </a:extLst>
            </a:blip>
            <a:srcRect l="21210" t="32827" b="47673"/>
            <a:stretch/>
          </p:blipFill>
          <p:spPr>
            <a:xfrm>
              <a:off x="9097065" y="1034961"/>
              <a:ext cx="3089562" cy="1359433"/>
            </a:xfrm>
            <a:prstGeom prst="rect">
              <a:avLst/>
            </a:prstGeom>
          </p:spPr>
        </p:pic>
        <p:sp>
          <p:nvSpPr>
            <p:cNvPr id="13" name="Rectangle 12">
              <a:extLst>
                <a:ext uri="{FF2B5EF4-FFF2-40B4-BE49-F238E27FC236}">
                  <a16:creationId xmlns:a16="http://schemas.microsoft.com/office/drawing/2014/main" id="{08ABCF24-31E5-A443-90A5-76B567E45460}"/>
                </a:ext>
              </a:extLst>
            </p:cNvPr>
            <p:cNvSpPr/>
            <p:nvPr/>
          </p:nvSpPr>
          <p:spPr>
            <a:xfrm rot="21264321">
              <a:off x="10104699" y="1625143"/>
              <a:ext cx="405344" cy="368073"/>
            </a:xfrm>
            <a:prstGeom prst="rect">
              <a:avLst/>
            </a:prstGeom>
            <a:noFill/>
            <a:ln w="254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5" name="Rectangle 24">
              <a:extLst>
                <a:ext uri="{FF2B5EF4-FFF2-40B4-BE49-F238E27FC236}">
                  <a16:creationId xmlns:a16="http://schemas.microsoft.com/office/drawing/2014/main" id="{C24CCDCD-1524-7345-928C-BC6B0639379E}"/>
                </a:ext>
              </a:extLst>
            </p:cNvPr>
            <p:cNvSpPr/>
            <p:nvPr/>
          </p:nvSpPr>
          <p:spPr>
            <a:xfrm rot="20862286">
              <a:off x="10464589" y="3635158"/>
              <a:ext cx="336011" cy="368073"/>
            </a:xfrm>
            <a:prstGeom prst="rect">
              <a:avLst/>
            </a:prstGeom>
            <a:noFill/>
            <a:ln w="254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16" name="Straight Arrow Connector 15">
              <a:extLst>
                <a:ext uri="{FF2B5EF4-FFF2-40B4-BE49-F238E27FC236}">
                  <a16:creationId xmlns:a16="http://schemas.microsoft.com/office/drawing/2014/main" id="{7773D971-F75E-A24C-8503-C1EEA62D045C}"/>
                </a:ext>
              </a:extLst>
            </p:cNvPr>
            <p:cNvCxnSpPr>
              <a:stCxn id="13" idx="2"/>
              <a:endCxn id="25" idx="0"/>
            </p:cNvCxnSpPr>
            <p:nvPr/>
          </p:nvCxnSpPr>
          <p:spPr>
            <a:xfrm>
              <a:off x="10325313" y="1992339"/>
              <a:ext cx="268092" cy="1647040"/>
            </a:xfrm>
            <a:prstGeom prst="straightConnector1">
              <a:avLst/>
            </a:prstGeom>
            <a:ln w="50800">
              <a:solidFill>
                <a:srgbClr val="FF0000"/>
              </a:solidFill>
              <a:tailEnd type="triangle"/>
            </a:ln>
          </p:spPr>
          <p:style>
            <a:lnRef idx="2">
              <a:schemeClr val="accent1"/>
            </a:lnRef>
            <a:fillRef idx="0">
              <a:schemeClr val="accent1"/>
            </a:fillRef>
            <a:effectRef idx="1">
              <a:schemeClr val="accent1"/>
            </a:effectRef>
            <a:fontRef idx="minor">
              <a:schemeClr val="tx1"/>
            </a:fontRef>
          </p:style>
        </p:cxnSp>
      </p:grpSp>
      <p:sp>
        <p:nvSpPr>
          <p:cNvPr id="2" name="TextBox 1">
            <a:extLst>
              <a:ext uri="{FF2B5EF4-FFF2-40B4-BE49-F238E27FC236}">
                <a16:creationId xmlns:a16="http://schemas.microsoft.com/office/drawing/2014/main" id="{CD92C230-D921-6845-87DC-503CCFA37CAF}"/>
              </a:ext>
            </a:extLst>
          </p:cNvPr>
          <p:cNvSpPr txBox="1"/>
          <p:nvPr/>
        </p:nvSpPr>
        <p:spPr>
          <a:xfrm>
            <a:off x="1684746" y="781161"/>
            <a:ext cx="5426059" cy="4462440"/>
          </a:xfrm>
          <a:prstGeom prst="rect">
            <a:avLst/>
          </a:prstGeom>
          <a:noFill/>
        </p:spPr>
        <p:txBody>
          <a:bodyPr wrap="square" rtlCol="0">
            <a:spAutoFit/>
          </a:bodyPr>
          <a:lstStyle/>
          <a:p>
            <a:pPr marL="160729" indent="-160729">
              <a:buFont typeface="Courier New" panose="02070309020205020404" pitchFamily="49" charset="0"/>
              <a:buChar char="o"/>
            </a:pPr>
            <a:r>
              <a:rPr lang="en-US" sz="1687" dirty="0"/>
              <a:t> </a:t>
            </a:r>
            <a:r>
              <a:rPr lang="en-US" sz="1406" dirty="0"/>
              <a:t>The </a:t>
            </a:r>
            <a:r>
              <a:rPr lang="en-US" sz="1406" dirty="0">
                <a:solidFill>
                  <a:srgbClr val="1F3BDA"/>
                </a:solidFill>
              </a:rPr>
              <a:t>first two prototype detectors </a:t>
            </a:r>
            <a:r>
              <a:rPr lang="en-US" sz="1406" dirty="0"/>
              <a:t>that were built last summer drew </a:t>
            </a:r>
            <a:r>
              <a:rPr lang="en-US" sz="1406" dirty="0">
                <a:solidFill>
                  <a:srgbClr val="1F3BDA"/>
                </a:solidFill>
              </a:rPr>
              <a:t>~1.5-2 </a:t>
            </a:r>
            <a:r>
              <a:rPr lang="en-US" sz="1406" dirty="0"/>
              <a:t>times the current of the STAR FGT detector. Detectors </a:t>
            </a:r>
            <a:r>
              <a:rPr lang="en-US" sz="1406" dirty="0">
                <a:solidFill>
                  <a:srgbClr val="1F3BDA"/>
                </a:solidFill>
              </a:rPr>
              <a:t>continuously sparked </a:t>
            </a:r>
            <a:r>
              <a:rPr lang="en-US" sz="1406" dirty="0"/>
              <a:t>and ultimately rendered the detectors </a:t>
            </a:r>
            <a:r>
              <a:rPr lang="en-US" sz="1406" dirty="0">
                <a:solidFill>
                  <a:srgbClr val="1F3BDA"/>
                </a:solidFill>
              </a:rPr>
              <a:t>unusable</a:t>
            </a:r>
            <a:r>
              <a:rPr lang="en-US" sz="1406" dirty="0"/>
              <a:t>.</a:t>
            </a:r>
          </a:p>
          <a:p>
            <a:pPr marL="160729" indent="-160729">
              <a:buFont typeface="Courier New" panose="02070309020205020404" pitchFamily="49" charset="0"/>
              <a:buChar char="o"/>
            </a:pPr>
            <a:r>
              <a:rPr lang="en-US" sz="1406" dirty="0">
                <a:solidFill>
                  <a:srgbClr val="C00000"/>
                </a:solidFill>
              </a:rPr>
              <a:t>Third prototype detector </a:t>
            </a:r>
            <a:r>
              <a:rPr lang="en-US" sz="1406" dirty="0"/>
              <a:t>assembly (using Kapton spacer rings)  is now completed and the issue with </a:t>
            </a:r>
            <a:r>
              <a:rPr lang="en-US" sz="1406" dirty="0">
                <a:solidFill>
                  <a:srgbClr val="1F3BDA"/>
                </a:solidFill>
              </a:rPr>
              <a:t>first two prototypes </a:t>
            </a:r>
            <a:r>
              <a:rPr lang="en-US" sz="1406" dirty="0"/>
              <a:t>has been fixed. The detector now draws </a:t>
            </a:r>
            <a:r>
              <a:rPr lang="en-US" sz="1406" dirty="0">
                <a:solidFill>
                  <a:srgbClr val="C00000"/>
                </a:solidFill>
              </a:rPr>
              <a:t>same</a:t>
            </a:r>
            <a:r>
              <a:rPr lang="en-US" sz="1406" dirty="0"/>
              <a:t> current as the STAR FGT detectors (no sparking </a:t>
            </a:r>
            <a:r>
              <a:rPr lang="en-US" sz="1406" dirty="0">
                <a:sym typeface="Wingdings" pitchFamily="2" charset="2"/>
              </a:rPr>
              <a:t> )</a:t>
            </a:r>
            <a:r>
              <a:rPr lang="en-US" sz="1406" dirty="0"/>
              <a:t>. </a:t>
            </a:r>
            <a:r>
              <a:rPr lang="en-US" sz="1406" dirty="0">
                <a:sym typeface="Wingdings" pitchFamily="2" charset="2"/>
              </a:rPr>
              <a:t> </a:t>
            </a:r>
            <a:r>
              <a:rPr lang="en-US" sz="1406" dirty="0">
                <a:solidFill>
                  <a:srgbClr val="C00000"/>
                </a:solidFill>
                <a:sym typeface="Wingdings" pitchFamily="2" charset="2"/>
              </a:rPr>
              <a:t>Issue was caused by leaving unused HV pads intact.</a:t>
            </a:r>
          </a:p>
          <a:p>
            <a:pPr marL="160729" indent="-160729">
              <a:buFont typeface="Courier New" panose="02070309020205020404" pitchFamily="49" charset="0"/>
              <a:buChar char="o"/>
            </a:pPr>
            <a:r>
              <a:rPr lang="en-US" sz="1406" dirty="0">
                <a:solidFill>
                  <a:srgbClr val="42762A"/>
                </a:solidFill>
                <a:sym typeface="Wingdings" pitchFamily="2" charset="2"/>
              </a:rPr>
              <a:t>Fourth prototype </a:t>
            </a:r>
            <a:r>
              <a:rPr lang="en-US" sz="1406" dirty="0">
                <a:sym typeface="Wingdings" pitchFamily="2" charset="2"/>
              </a:rPr>
              <a:t>has all foils stretched and glued to respective frames. We are now ready to assemble the stack. This detector uses the </a:t>
            </a:r>
            <a:r>
              <a:rPr lang="en-US" sz="1406" dirty="0">
                <a:solidFill>
                  <a:srgbClr val="42762A"/>
                </a:solidFill>
                <a:sym typeface="Wingdings" pitchFamily="2" charset="2"/>
              </a:rPr>
              <a:t>last of the Tech-Etch foils </a:t>
            </a:r>
            <a:r>
              <a:rPr lang="en-US" sz="1406" dirty="0">
                <a:sym typeface="Wingdings" pitchFamily="2" charset="2"/>
              </a:rPr>
              <a:t>that are available.</a:t>
            </a:r>
          </a:p>
          <a:p>
            <a:pPr marL="160729" indent="-160729">
              <a:buFont typeface="Courier New" panose="02070309020205020404" pitchFamily="49" charset="0"/>
              <a:buChar char="o"/>
            </a:pPr>
            <a:r>
              <a:rPr lang="en-US" sz="1406" dirty="0">
                <a:sym typeface="Wingdings" pitchFamily="2" charset="2"/>
              </a:rPr>
              <a:t>We see signal from </a:t>
            </a:r>
            <a:r>
              <a:rPr lang="en-US" sz="1406" dirty="0" err="1">
                <a:sym typeface="Wingdings" pitchFamily="2" charset="2"/>
              </a:rPr>
              <a:t>cosmics</a:t>
            </a:r>
            <a:r>
              <a:rPr lang="en-US" sz="1406" dirty="0">
                <a:sym typeface="Wingdings" pitchFamily="2" charset="2"/>
              </a:rPr>
              <a:t> with the </a:t>
            </a:r>
            <a:r>
              <a:rPr lang="en-US" sz="1406" dirty="0">
                <a:solidFill>
                  <a:srgbClr val="C00000"/>
                </a:solidFill>
                <a:sym typeface="Wingdings" pitchFamily="2" charset="2"/>
              </a:rPr>
              <a:t>third prototype detector</a:t>
            </a:r>
            <a:r>
              <a:rPr lang="en-US" sz="1406" dirty="0">
                <a:sym typeface="Wingdings" pitchFamily="2" charset="2"/>
              </a:rPr>
              <a:t>, but also some issues </a:t>
            </a:r>
          </a:p>
          <a:p>
            <a:pPr marL="321457" lvl="1" indent="-120546">
              <a:buFont typeface="Arial" panose="020B0604020202020204" pitchFamily="34" charset="0"/>
              <a:buChar char="•"/>
            </a:pPr>
            <a:r>
              <a:rPr lang="en-US" sz="1406" dirty="0">
                <a:sym typeface="Wingdings" pitchFamily="2" charset="2"/>
              </a:rPr>
              <a:t>One GEM layer showed high leakage current</a:t>
            </a:r>
          </a:p>
          <a:p>
            <a:pPr marL="321457" lvl="1" indent="-120546">
              <a:buFont typeface="Arial" panose="020B0604020202020204" pitchFamily="34" charset="0"/>
              <a:buChar char="•"/>
            </a:pPr>
            <a:r>
              <a:rPr lang="en-US" sz="1406" dirty="0">
                <a:sym typeface="Wingdings" pitchFamily="2" charset="2"/>
              </a:rPr>
              <a:t>2 bad APV chips</a:t>
            </a:r>
          </a:p>
          <a:p>
            <a:pPr marL="321457" lvl="1" indent="-120546">
              <a:buFont typeface="Arial" panose="020B0604020202020204" pitchFamily="34" charset="0"/>
              <a:buChar char="•"/>
            </a:pPr>
            <a:r>
              <a:rPr lang="en-US" sz="1406" dirty="0">
                <a:sym typeface="Wingdings" pitchFamily="2" charset="2"/>
              </a:rPr>
              <a:t>Electronic mapping (</a:t>
            </a:r>
            <a:r>
              <a:rPr lang="en-US" sz="1406" dirty="0" err="1">
                <a:sym typeface="Wingdings" pitchFamily="2" charset="2"/>
              </a:rPr>
              <a:t>ped</a:t>
            </a:r>
            <a:r>
              <a:rPr lang="en-US" sz="1406" dirty="0">
                <a:sym typeface="Wingdings" pitchFamily="2" charset="2"/>
              </a:rPr>
              <a:t>/ADC tuning)</a:t>
            </a:r>
          </a:p>
          <a:p>
            <a:pPr marL="241093" lvl="1" indent="-241093">
              <a:buFont typeface="Courier New" panose="02070309020205020404" pitchFamily="49" charset="0"/>
              <a:buChar char="o"/>
            </a:pPr>
            <a:r>
              <a:rPr lang="en-US" sz="1406" dirty="0">
                <a:solidFill>
                  <a:srgbClr val="C00000"/>
                </a:solidFill>
                <a:sym typeface="Wingdings" pitchFamily="2" charset="2"/>
              </a:rPr>
              <a:t>More investigation </a:t>
            </a:r>
            <a:r>
              <a:rPr lang="en-US" sz="1406" dirty="0">
                <a:sym typeface="Wingdings" pitchFamily="2" charset="2"/>
              </a:rPr>
              <a:t>is needed to understand signal  </a:t>
            </a:r>
            <a:r>
              <a:rPr lang="en-US" sz="1406" dirty="0">
                <a:solidFill>
                  <a:srgbClr val="C00000"/>
                </a:solidFill>
                <a:sym typeface="Wingdings" pitchFamily="2" charset="2"/>
              </a:rPr>
              <a:t>ongoing now</a:t>
            </a:r>
          </a:p>
          <a:p>
            <a:pPr marL="241093" lvl="1" indent="-241093">
              <a:buFont typeface="Courier New" panose="02070309020205020404" pitchFamily="49" charset="0"/>
              <a:buChar char="o"/>
            </a:pPr>
            <a:r>
              <a:rPr lang="en-US" sz="1406" dirty="0">
                <a:solidFill>
                  <a:srgbClr val="7030A0"/>
                </a:solidFill>
                <a:sym typeface="Wingdings" pitchFamily="2" charset="2"/>
              </a:rPr>
              <a:t>Characterization</a:t>
            </a:r>
            <a:r>
              <a:rPr lang="en-US" sz="1406" dirty="0">
                <a:sym typeface="Wingdings" pitchFamily="2" charset="2"/>
              </a:rPr>
              <a:t> of </a:t>
            </a:r>
            <a:r>
              <a:rPr lang="en-US" sz="1406" dirty="0">
                <a:solidFill>
                  <a:srgbClr val="C00000"/>
                </a:solidFill>
                <a:sym typeface="Wingdings" pitchFamily="2" charset="2"/>
              </a:rPr>
              <a:t>third</a:t>
            </a:r>
            <a:r>
              <a:rPr lang="en-US" sz="1406" dirty="0">
                <a:sym typeface="Wingdings" pitchFamily="2" charset="2"/>
              </a:rPr>
              <a:t> and </a:t>
            </a:r>
            <a:r>
              <a:rPr lang="en-US" sz="1406" dirty="0">
                <a:solidFill>
                  <a:srgbClr val="42762A"/>
                </a:solidFill>
                <a:sym typeface="Wingdings" pitchFamily="2" charset="2"/>
              </a:rPr>
              <a:t>fourth</a:t>
            </a:r>
            <a:r>
              <a:rPr lang="en-US" sz="1406" dirty="0">
                <a:sym typeface="Wingdings" pitchFamily="2" charset="2"/>
              </a:rPr>
              <a:t> prototype detectors </a:t>
            </a:r>
            <a:r>
              <a:rPr lang="en-US" sz="1406" dirty="0">
                <a:solidFill>
                  <a:srgbClr val="7030A0"/>
                </a:solidFill>
                <a:sym typeface="Wingdings" pitchFamily="2" charset="2"/>
              </a:rPr>
              <a:t>closes out the carry over eRD3 work</a:t>
            </a:r>
            <a:r>
              <a:rPr lang="en-US" sz="1406" dirty="0">
                <a:sym typeface="Wingdings" pitchFamily="2" charset="2"/>
              </a:rPr>
              <a:t>.</a:t>
            </a:r>
          </a:p>
          <a:p>
            <a:pPr marL="160729" indent="-160729">
              <a:buFont typeface="Courier New" panose="02070309020205020404" pitchFamily="49" charset="0"/>
              <a:buChar char="o"/>
            </a:pPr>
            <a:endParaRPr lang="en-US" sz="1406" dirty="0">
              <a:sym typeface="Wingdings" pitchFamily="2" charset="2"/>
            </a:endParaRPr>
          </a:p>
        </p:txBody>
      </p:sp>
      <p:grpSp>
        <p:nvGrpSpPr>
          <p:cNvPr id="26" name="Group 25">
            <a:extLst>
              <a:ext uri="{FF2B5EF4-FFF2-40B4-BE49-F238E27FC236}">
                <a16:creationId xmlns:a16="http://schemas.microsoft.com/office/drawing/2014/main" id="{2D255B6D-34D9-B541-B5E7-69B80C3662F2}"/>
              </a:ext>
            </a:extLst>
          </p:cNvPr>
          <p:cNvGrpSpPr/>
          <p:nvPr/>
        </p:nvGrpSpPr>
        <p:grpSpPr>
          <a:xfrm>
            <a:off x="1862006" y="5037306"/>
            <a:ext cx="4586774" cy="1634116"/>
            <a:chOff x="694669" y="6697155"/>
            <a:chExt cx="6523412" cy="2324077"/>
          </a:xfrm>
        </p:grpSpPr>
        <p:grpSp>
          <p:nvGrpSpPr>
            <p:cNvPr id="21" name="Group 20">
              <a:extLst>
                <a:ext uri="{FF2B5EF4-FFF2-40B4-BE49-F238E27FC236}">
                  <a16:creationId xmlns:a16="http://schemas.microsoft.com/office/drawing/2014/main" id="{D55663D8-C5DD-104C-A4E7-A7A9FB9C0032}"/>
                </a:ext>
              </a:extLst>
            </p:cNvPr>
            <p:cNvGrpSpPr/>
            <p:nvPr/>
          </p:nvGrpSpPr>
          <p:grpSpPr>
            <a:xfrm>
              <a:off x="694669" y="6697155"/>
              <a:ext cx="6523412" cy="1955912"/>
              <a:chOff x="693210" y="6924412"/>
              <a:chExt cx="6523412" cy="1955912"/>
            </a:xfrm>
          </p:grpSpPr>
          <p:pic>
            <p:nvPicPr>
              <p:cNvPr id="5" name="Picture 4">
                <a:extLst>
                  <a:ext uri="{FF2B5EF4-FFF2-40B4-BE49-F238E27FC236}">
                    <a16:creationId xmlns:a16="http://schemas.microsoft.com/office/drawing/2014/main" id="{70E20798-DF82-A64A-BC3F-9E5E2F44FC1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3210" y="6924412"/>
                <a:ext cx="6523412" cy="1955912"/>
              </a:xfrm>
              <a:prstGeom prst="rect">
                <a:avLst/>
              </a:prstGeom>
            </p:spPr>
          </p:pic>
          <p:sp>
            <p:nvSpPr>
              <p:cNvPr id="9" name="TextBox 8">
                <a:extLst>
                  <a:ext uri="{FF2B5EF4-FFF2-40B4-BE49-F238E27FC236}">
                    <a16:creationId xmlns:a16="http://schemas.microsoft.com/office/drawing/2014/main" id="{4111C79A-1715-534B-ACBF-EB5066B18312}"/>
                  </a:ext>
                </a:extLst>
              </p:cNvPr>
              <p:cNvSpPr txBox="1"/>
              <p:nvPr/>
            </p:nvSpPr>
            <p:spPr>
              <a:xfrm>
                <a:off x="2917206" y="7112628"/>
                <a:ext cx="1319514" cy="408363"/>
              </a:xfrm>
              <a:prstGeom prst="rect">
                <a:avLst/>
              </a:prstGeom>
              <a:noFill/>
            </p:spPr>
            <p:txBody>
              <a:bodyPr wrap="square" rtlCol="0">
                <a:spAutoFit/>
              </a:bodyPr>
              <a:lstStyle/>
              <a:p>
                <a:r>
                  <a:rPr lang="en-US" sz="1266" b="1" dirty="0">
                    <a:solidFill>
                      <a:srgbClr val="C00000"/>
                    </a:solidFill>
                  </a:rPr>
                  <a:t>Bad APVs</a:t>
                </a:r>
              </a:p>
            </p:txBody>
          </p:sp>
          <p:cxnSp>
            <p:nvCxnSpPr>
              <p:cNvPr id="11" name="Straight Arrow Connector 10">
                <a:extLst>
                  <a:ext uri="{FF2B5EF4-FFF2-40B4-BE49-F238E27FC236}">
                    <a16:creationId xmlns:a16="http://schemas.microsoft.com/office/drawing/2014/main" id="{B931584F-DF26-7244-B93E-157D8C4D8B06}"/>
                  </a:ext>
                </a:extLst>
              </p:cNvPr>
              <p:cNvCxnSpPr/>
              <p:nvPr/>
            </p:nvCxnSpPr>
            <p:spPr>
              <a:xfrm flipH="1">
                <a:off x="3460830" y="7500395"/>
                <a:ext cx="104173" cy="401973"/>
              </a:xfrm>
              <a:prstGeom prst="straightConnector1">
                <a:avLst/>
              </a:prstGeom>
              <a:ln w="50800">
                <a:solidFill>
                  <a:srgbClr val="C00000"/>
                </a:solidFill>
                <a:tailEnd type="triangle"/>
              </a:ln>
            </p:spPr>
            <p:style>
              <a:lnRef idx="2">
                <a:schemeClr val="accent1"/>
              </a:lnRef>
              <a:fillRef idx="0">
                <a:schemeClr val="accent1"/>
              </a:fillRef>
              <a:effectRef idx="1">
                <a:schemeClr val="accent1"/>
              </a:effectRef>
              <a:fontRef idx="minor">
                <a:schemeClr val="tx1"/>
              </a:fontRef>
            </p:style>
          </p:cxnSp>
        </p:grpSp>
        <p:sp>
          <p:nvSpPr>
            <p:cNvPr id="24" name="TextBox 23">
              <a:extLst>
                <a:ext uri="{FF2B5EF4-FFF2-40B4-BE49-F238E27FC236}">
                  <a16:creationId xmlns:a16="http://schemas.microsoft.com/office/drawing/2014/main" id="{3D60EB76-0063-CE49-B437-F286B081205A}"/>
                </a:ext>
              </a:extLst>
            </p:cNvPr>
            <p:cNvSpPr txBox="1"/>
            <p:nvPr/>
          </p:nvSpPr>
          <p:spPr>
            <a:xfrm>
              <a:off x="4574453" y="6810894"/>
              <a:ext cx="1300231" cy="439003"/>
            </a:xfrm>
            <a:prstGeom prst="rect">
              <a:avLst/>
            </a:prstGeom>
            <a:solidFill>
              <a:schemeClr val="bg1"/>
            </a:solidFill>
          </p:spPr>
          <p:txBody>
            <a:bodyPr wrap="none" rtlCol="0">
              <a:spAutoFit/>
            </a:bodyPr>
            <a:lstStyle/>
            <a:p>
              <a:r>
                <a:rPr lang="en-US" sz="1406" dirty="0"/>
                <a:t>Pedestals </a:t>
              </a:r>
            </a:p>
          </p:txBody>
        </p:sp>
        <p:sp>
          <p:nvSpPr>
            <p:cNvPr id="33" name="TextBox 32">
              <a:extLst>
                <a:ext uri="{FF2B5EF4-FFF2-40B4-BE49-F238E27FC236}">
                  <a16:creationId xmlns:a16="http://schemas.microsoft.com/office/drawing/2014/main" id="{8D91A28F-3A90-D04D-955B-036D563C4F88}"/>
                </a:ext>
              </a:extLst>
            </p:cNvPr>
            <p:cNvSpPr txBox="1"/>
            <p:nvPr/>
          </p:nvSpPr>
          <p:spPr>
            <a:xfrm>
              <a:off x="5631511" y="8582229"/>
              <a:ext cx="1270319" cy="439003"/>
            </a:xfrm>
            <a:prstGeom prst="rect">
              <a:avLst/>
            </a:prstGeom>
            <a:solidFill>
              <a:schemeClr val="bg1"/>
            </a:solidFill>
          </p:spPr>
          <p:txBody>
            <a:bodyPr wrap="none" rtlCol="0">
              <a:spAutoFit/>
            </a:bodyPr>
            <a:lstStyle/>
            <a:p>
              <a:r>
                <a:rPr lang="en-US" sz="1406" dirty="0"/>
                <a:t>Channels </a:t>
              </a:r>
            </a:p>
          </p:txBody>
        </p:sp>
      </p:grpSp>
      <p:sp>
        <p:nvSpPr>
          <p:cNvPr id="30" name="Title 1">
            <a:extLst>
              <a:ext uri="{FF2B5EF4-FFF2-40B4-BE49-F238E27FC236}">
                <a16:creationId xmlns:a16="http://schemas.microsoft.com/office/drawing/2014/main" id="{9B94EA28-B58F-46B4-A109-A390A1D6990E}"/>
              </a:ext>
            </a:extLst>
          </p:cNvPr>
          <p:cNvSpPr txBox="1">
            <a:spLocks/>
          </p:cNvSpPr>
          <p:nvPr/>
        </p:nvSpPr>
        <p:spPr>
          <a:xfrm>
            <a:off x="238" y="-367"/>
            <a:ext cx="11509772" cy="91440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4400" dirty="0"/>
              <a:t>Progress @ TU: </a:t>
            </a:r>
            <a:r>
              <a:rPr lang="en-US" sz="4400" dirty="0">
                <a:solidFill>
                  <a:schemeClr val="accent1">
                    <a:lumMod val="75000"/>
                  </a:schemeClr>
                </a:solidFill>
              </a:rPr>
              <a:t>Commercial Triple-GEM detector</a:t>
            </a:r>
          </a:p>
        </p:txBody>
      </p:sp>
      <p:sp>
        <p:nvSpPr>
          <p:cNvPr id="3" name="Slide Number Placeholder 2">
            <a:extLst>
              <a:ext uri="{FF2B5EF4-FFF2-40B4-BE49-F238E27FC236}">
                <a16:creationId xmlns:a16="http://schemas.microsoft.com/office/drawing/2014/main" id="{812271BA-5F95-4F04-98DA-9007EF37ABD6}"/>
              </a:ext>
            </a:extLst>
          </p:cNvPr>
          <p:cNvSpPr>
            <a:spLocks noGrp="1"/>
          </p:cNvSpPr>
          <p:nvPr>
            <p:ph type="sldNum" sz="quarter" idx="12"/>
          </p:nvPr>
        </p:nvSpPr>
        <p:spPr/>
        <p:txBody>
          <a:bodyPr/>
          <a:lstStyle/>
          <a:p>
            <a:pPr lvl="0"/>
            <a:fld id="{86CB4B4D-7CA3-9044-876B-883B54F8677D}" type="slidenum">
              <a:rPr lang="en-US" smtClean="0"/>
              <a:t>24</a:t>
            </a:fld>
            <a:endParaRPr lang="en-US"/>
          </a:p>
        </p:txBody>
      </p:sp>
      <p:sp>
        <p:nvSpPr>
          <p:cNvPr id="17" name="Footer Placeholder 16">
            <a:extLst>
              <a:ext uri="{FF2B5EF4-FFF2-40B4-BE49-F238E27FC236}">
                <a16:creationId xmlns:a16="http://schemas.microsoft.com/office/drawing/2014/main" id="{F73A136E-B689-4D9D-974F-73513882F024}"/>
              </a:ext>
            </a:extLst>
          </p:cNvPr>
          <p:cNvSpPr>
            <a:spLocks noGrp="1"/>
          </p:cNvSpPr>
          <p:nvPr>
            <p:ph type="ftr" sz="quarter" idx="11"/>
          </p:nvPr>
        </p:nvSpPr>
        <p:spPr/>
        <p:txBody>
          <a:bodyPr/>
          <a:lstStyle/>
          <a:p>
            <a:r>
              <a:rPr lang="en-US"/>
              <a:t>EIC Detector R&amp;D AC Meeting @ BNL, 1/24/2019</a:t>
            </a:r>
          </a:p>
        </p:txBody>
      </p:sp>
    </p:spTree>
    <p:extLst>
      <p:ext uri="{BB962C8B-B14F-4D97-AF65-F5344CB8AC3E}">
        <p14:creationId xmlns:p14="http://schemas.microsoft.com/office/powerpoint/2010/main" val="18789725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4502944" y="3517442"/>
            <a:ext cx="503634" cy="128869"/>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19" name="Shape 504">
            <a:extLst>
              <a:ext uri="{FF2B5EF4-FFF2-40B4-BE49-F238E27FC236}">
                <a16:creationId xmlns:a16="http://schemas.microsoft.com/office/drawing/2014/main" id="{EA5E9659-7AEB-244C-9B59-2A031DEB8C71}"/>
              </a:ext>
            </a:extLst>
          </p:cNvPr>
          <p:cNvSpPr/>
          <p:nvPr/>
        </p:nvSpPr>
        <p:spPr>
          <a:xfrm>
            <a:off x="1862006" y="6465126"/>
            <a:ext cx="1647887" cy="302903"/>
          </a:xfrm>
          <a:prstGeom prst="rect">
            <a:avLst/>
          </a:prstGeom>
          <a:ln w="12700">
            <a:miter lim="400000"/>
          </a:ln>
          <a:extLst>
            <a:ext uri="{C572A759-6A51-4108-AA02-DFA0A04FC94B}">
              <ma14:wrappingTextBoxFlag xmlns="" xmlns:ma14="http://schemas.microsoft.com/office/mac/drawingml/2011/main" val="1"/>
            </a:ext>
          </a:extLst>
        </p:spPr>
        <p:txBody>
          <a:bodyPr wrap="none" lIns="0" tIns="0" rIns="0" bIns="0" anchor="ctr">
            <a:spAutoFit/>
          </a:bodyPr>
          <a:lstStyle>
            <a:lvl1pPr>
              <a:defRPr sz="2000">
                <a:solidFill>
                  <a:srgbClr val="FFFFFF"/>
                </a:solidFill>
                <a:latin typeface="Helvetica"/>
                <a:ea typeface="Helvetica"/>
                <a:cs typeface="Helvetica"/>
                <a:sym typeface="Helvetica"/>
              </a:defRPr>
            </a:lvl1pPr>
          </a:lstStyle>
          <a:p>
            <a:pPr lvl="0">
              <a:defRPr sz="1800">
                <a:solidFill>
                  <a:srgbClr val="000000"/>
                </a:solidFill>
              </a:defRPr>
            </a:pPr>
            <a:r>
              <a:rPr lang="en-US" sz="984" dirty="0">
                <a:solidFill>
                  <a:schemeClr val="bg1"/>
                </a:solidFill>
              </a:rPr>
              <a:t>EIC R&amp;D Committee Meeting</a:t>
            </a:r>
          </a:p>
          <a:p>
            <a:pPr lvl="0">
              <a:defRPr sz="1800">
                <a:solidFill>
                  <a:srgbClr val="000000"/>
                </a:solidFill>
              </a:defRPr>
            </a:pPr>
            <a:r>
              <a:rPr lang="en-US" sz="984" dirty="0">
                <a:solidFill>
                  <a:schemeClr val="bg1"/>
                </a:solidFill>
              </a:rPr>
              <a:t>BNL, January 24</a:t>
            </a:r>
            <a:r>
              <a:rPr lang="en-US" sz="984" baseline="30000" dirty="0">
                <a:solidFill>
                  <a:schemeClr val="bg1"/>
                </a:solidFill>
              </a:rPr>
              <a:t>th</a:t>
            </a:r>
            <a:r>
              <a:rPr lang="en-US" sz="984" dirty="0">
                <a:solidFill>
                  <a:schemeClr val="bg1"/>
                </a:solidFill>
              </a:rPr>
              <a:t> , 2019</a:t>
            </a:r>
            <a:endParaRPr sz="984" dirty="0">
              <a:solidFill>
                <a:schemeClr val="bg1"/>
              </a:solidFill>
            </a:endParaRPr>
          </a:p>
        </p:txBody>
      </p:sp>
      <p:grpSp>
        <p:nvGrpSpPr>
          <p:cNvPr id="3" name="Group 2">
            <a:extLst>
              <a:ext uri="{FF2B5EF4-FFF2-40B4-BE49-F238E27FC236}">
                <a16:creationId xmlns:a16="http://schemas.microsoft.com/office/drawing/2014/main" id="{B6B9F5B8-2CD1-C044-85E8-8EFBE20F42EF}"/>
              </a:ext>
            </a:extLst>
          </p:cNvPr>
          <p:cNvGrpSpPr/>
          <p:nvPr/>
        </p:nvGrpSpPr>
        <p:grpSpPr>
          <a:xfrm>
            <a:off x="8061610" y="1577779"/>
            <a:ext cx="2909059" cy="2048273"/>
            <a:chOff x="3543631" y="5361372"/>
            <a:chExt cx="4088521" cy="2693873"/>
          </a:xfrm>
        </p:grpSpPr>
        <p:pic>
          <p:nvPicPr>
            <p:cNvPr id="12" name="Picture 11">
              <a:extLst>
                <a:ext uri="{FF2B5EF4-FFF2-40B4-BE49-F238E27FC236}">
                  <a16:creationId xmlns:a16="http://schemas.microsoft.com/office/drawing/2014/main" id="{1140A548-03E5-224B-B745-8D013A2DAD5D}"/>
                </a:ext>
              </a:extLst>
            </p:cNvPr>
            <p:cNvPicPr>
              <a:picLocks noChangeAspect="1"/>
            </p:cNvPicPr>
            <p:nvPr/>
          </p:nvPicPr>
          <p:blipFill>
            <a:blip r:embed="rId2"/>
            <a:stretch>
              <a:fillRect/>
            </a:stretch>
          </p:blipFill>
          <p:spPr>
            <a:xfrm>
              <a:off x="3543631" y="5361372"/>
              <a:ext cx="4088521" cy="2693873"/>
            </a:xfrm>
            <a:prstGeom prst="rect">
              <a:avLst/>
            </a:prstGeom>
          </p:spPr>
        </p:pic>
        <mc:AlternateContent xmlns:mc="http://schemas.openxmlformats.org/markup-compatibility/2006">
          <mc:Choice xmlns:a14="http://schemas.microsoft.com/office/drawing/2010/main" Requires="a14">
            <p:sp>
              <p:nvSpPr>
                <p:cNvPr id="13" name="TextBox 12">
                  <a:extLst>
                    <a:ext uri="{FF2B5EF4-FFF2-40B4-BE49-F238E27FC236}">
                      <a16:creationId xmlns:a16="http://schemas.microsoft.com/office/drawing/2014/main" id="{8910DCF3-39B6-834A-8257-FE5D13155E3C}"/>
                    </a:ext>
                  </a:extLst>
                </p:cNvPr>
                <p:cNvSpPr txBox="1"/>
                <p:nvPr/>
              </p:nvSpPr>
              <p:spPr>
                <a:xfrm>
                  <a:off x="4148038" y="5598038"/>
                  <a:ext cx="944429" cy="69049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p>
                          <m:sSupPr>
                            <m:ctrlPr>
                              <a:rPr lang="en-US" sz="1406" i="1">
                                <a:latin typeface="Cambria Math" panose="02040503050406030204" pitchFamily="18" charset="0"/>
                              </a:rPr>
                            </m:ctrlPr>
                          </m:sSupPr>
                          <m:e>
                            <m:r>
                              <a:rPr lang="en-US" sz="1406" i="1">
                                <a:latin typeface="Cambria Math" panose="02040503050406030204" pitchFamily="18" charset="0"/>
                              </a:rPr>
                              <m:t>𝜋</m:t>
                            </m:r>
                          </m:e>
                          <m:sup>
                            <m:r>
                              <a:rPr lang="en-US" sz="1406" i="1">
                                <a:latin typeface="Cambria Math" panose="02040503050406030204" pitchFamily="18" charset="0"/>
                              </a:rPr>
                              <m:t>−</m:t>
                            </m:r>
                          </m:sup>
                        </m:sSup>
                      </m:oMath>
                    </m:oMathPara>
                  </a14:m>
                  <a:endParaRPr lang="en-US" sz="1406" dirty="0"/>
                </a:p>
                <a:p>
                  <a:r>
                    <a:rPr lang="en-US" sz="1406" dirty="0"/>
                    <a:t>B = 3 T</a:t>
                  </a:r>
                </a:p>
              </p:txBody>
            </p:sp>
          </mc:Choice>
          <mc:Fallback>
            <p:sp>
              <p:nvSpPr>
                <p:cNvPr id="13" name="TextBox 12">
                  <a:extLst>
                    <a:ext uri="{FF2B5EF4-FFF2-40B4-BE49-F238E27FC236}">
                      <a16:creationId xmlns:a16="http://schemas.microsoft.com/office/drawing/2014/main" id="{8910DCF3-39B6-834A-8257-FE5D13155E3C}"/>
                    </a:ext>
                  </a:extLst>
                </p:cNvPr>
                <p:cNvSpPr txBox="1">
                  <a:spLocks noRot="1" noChangeAspect="1" noMove="1" noResize="1" noEditPoints="1" noAdjustHandles="1" noChangeArrowheads="1" noChangeShapeType="1" noTextEdit="1"/>
                </p:cNvSpPr>
                <p:nvPr/>
              </p:nvSpPr>
              <p:spPr>
                <a:xfrm>
                  <a:off x="4148038" y="5598038"/>
                  <a:ext cx="944429" cy="690497"/>
                </a:xfrm>
                <a:prstGeom prst="rect">
                  <a:avLst/>
                </a:prstGeom>
                <a:blipFill>
                  <a:blip r:embed="rId3"/>
                  <a:stretch>
                    <a:fillRect l="-2727" r="-1818" b="-12791"/>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5" name="TextBox 14">
                  <a:extLst>
                    <a:ext uri="{FF2B5EF4-FFF2-40B4-BE49-F238E27FC236}">
                      <a16:creationId xmlns:a16="http://schemas.microsoft.com/office/drawing/2014/main" id="{9492411A-F5F6-2647-B2C9-CDD90322E0A6}"/>
                    </a:ext>
                  </a:extLst>
                </p:cNvPr>
                <p:cNvSpPr txBox="1"/>
                <p:nvPr/>
              </p:nvSpPr>
              <p:spPr>
                <a:xfrm>
                  <a:off x="4013839" y="6542588"/>
                  <a:ext cx="1343828" cy="30637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1406" i="1">
                                <a:latin typeface="Cambria Math" panose="02040503050406030204" pitchFamily="18" charset="0"/>
                              </a:rPr>
                            </m:ctrlPr>
                          </m:sSubPr>
                          <m:e>
                            <m:r>
                              <a:rPr lang="en-US" sz="1406" i="1">
                                <a:latin typeface="Cambria Math" panose="02040503050406030204" pitchFamily="18" charset="0"/>
                              </a:rPr>
                              <m:t>𝜎</m:t>
                            </m:r>
                          </m:e>
                          <m:sub>
                            <m:r>
                              <a:rPr lang="en-US" sz="1406" i="1">
                                <a:latin typeface="Cambria Math" panose="02040503050406030204" pitchFamily="18" charset="0"/>
                              </a:rPr>
                              <m:t>𝑝</m:t>
                            </m:r>
                          </m:sub>
                        </m:sSub>
                        <m:r>
                          <a:rPr lang="en-US" sz="1406" i="1">
                            <a:latin typeface="Cambria Math" panose="02040503050406030204" pitchFamily="18" charset="0"/>
                          </a:rPr>
                          <m:t>=0.90%</m:t>
                        </m:r>
                      </m:oMath>
                    </m:oMathPara>
                  </a14:m>
                  <a:endParaRPr lang="en-US" sz="1406" dirty="0"/>
                </a:p>
              </p:txBody>
            </p:sp>
          </mc:Choice>
          <mc:Fallback>
            <p:sp>
              <p:nvSpPr>
                <p:cNvPr id="15" name="TextBox 14">
                  <a:extLst>
                    <a:ext uri="{FF2B5EF4-FFF2-40B4-BE49-F238E27FC236}">
                      <a16:creationId xmlns:a16="http://schemas.microsoft.com/office/drawing/2014/main" id="{9492411A-F5F6-2647-B2C9-CDD90322E0A6}"/>
                    </a:ext>
                  </a:extLst>
                </p:cNvPr>
                <p:cNvSpPr txBox="1">
                  <a:spLocks noRot="1" noChangeAspect="1" noMove="1" noResize="1" noEditPoints="1" noAdjustHandles="1" noChangeArrowheads="1" noChangeShapeType="1" noTextEdit="1"/>
                </p:cNvSpPr>
                <p:nvPr/>
              </p:nvSpPr>
              <p:spPr>
                <a:xfrm>
                  <a:off x="4013839" y="6542588"/>
                  <a:ext cx="1343828" cy="306373"/>
                </a:xfrm>
                <a:prstGeom prst="rect">
                  <a:avLst/>
                </a:prstGeom>
                <a:blipFill>
                  <a:blip r:embed="rId4"/>
                  <a:stretch>
                    <a:fillRect l="-1911" r="-3822" b="-21053"/>
                  </a:stretch>
                </a:blipFill>
              </p:spPr>
              <p:txBody>
                <a:bodyPr/>
                <a:lstStyle/>
                <a:p>
                  <a:r>
                    <a:rPr lang="en-US">
                      <a:noFill/>
                    </a:rPr>
                    <a:t> </a:t>
                  </a:r>
                </a:p>
              </p:txBody>
            </p:sp>
          </mc:Fallback>
        </mc:AlternateContent>
      </p:grpSp>
      <p:grpSp>
        <p:nvGrpSpPr>
          <p:cNvPr id="2" name="Group 1">
            <a:extLst>
              <a:ext uri="{FF2B5EF4-FFF2-40B4-BE49-F238E27FC236}">
                <a16:creationId xmlns:a16="http://schemas.microsoft.com/office/drawing/2014/main" id="{CA12E64F-4B71-B94E-B7F0-96EA457B9CF3}"/>
              </a:ext>
            </a:extLst>
          </p:cNvPr>
          <p:cNvGrpSpPr/>
          <p:nvPr/>
        </p:nvGrpSpPr>
        <p:grpSpPr>
          <a:xfrm>
            <a:off x="7980119" y="3856189"/>
            <a:ext cx="3072042" cy="2094222"/>
            <a:chOff x="8035242" y="2143627"/>
            <a:chExt cx="3772967" cy="2733173"/>
          </a:xfrm>
        </p:grpSpPr>
        <p:pic>
          <p:nvPicPr>
            <p:cNvPr id="16" name="Picture 15">
              <a:extLst>
                <a:ext uri="{FF2B5EF4-FFF2-40B4-BE49-F238E27FC236}">
                  <a16:creationId xmlns:a16="http://schemas.microsoft.com/office/drawing/2014/main" id="{C066ADDB-2FAE-5144-A4AB-6E0B8DF8876A}"/>
                </a:ext>
              </a:extLst>
            </p:cNvPr>
            <p:cNvPicPr>
              <a:picLocks noChangeAspect="1"/>
            </p:cNvPicPr>
            <p:nvPr/>
          </p:nvPicPr>
          <p:blipFill>
            <a:blip r:embed="rId5"/>
            <a:stretch>
              <a:fillRect/>
            </a:stretch>
          </p:blipFill>
          <p:spPr>
            <a:xfrm>
              <a:off x="8035242" y="2143627"/>
              <a:ext cx="3772967" cy="2733173"/>
            </a:xfrm>
            <a:prstGeom prst="rect">
              <a:avLst/>
            </a:prstGeom>
          </p:spPr>
        </p:pic>
        <mc:AlternateContent xmlns:mc="http://schemas.openxmlformats.org/markup-compatibility/2006">
          <mc:Choice xmlns:a14="http://schemas.microsoft.com/office/drawing/2010/main" Requires="a14">
            <p:sp>
              <p:nvSpPr>
                <p:cNvPr id="17" name="TextBox 16">
                  <a:extLst>
                    <a:ext uri="{FF2B5EF4-FFF2-40B4-BE49-F238E27FC236}">
                      <a16:creationId xmlns:a16="http://schemas.microsoft.com/office/drawing/2014/main" id="{C18E4A16-5B59-3245-9865-3B5C3F33C642}"/>
                    </a:ext>
                  </a:extLst>
                </p:cNvPr>
                <p:cNvSpPr txBox="1"/>
                <p:nvPr/>
              </p:nvSpPr>
              <p:spPr>
                <a:xfrm>
                  <a:off x="8496950" y="3510213"/>
                  <a:ext cx="1052257" cy="30402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1406" i="1">
                                <a:latin typeface="Cambria Math" panose="02040503050406030204" pitchFamily="18" charset="0"/>
                              </a:rPr>
                            </m:ctrlPr>
                          </m:sSubPr>
                          <m:e>
                            <m:r>
                              <a:rPr lang="en-US" sz="1406" i="1">
                                <a:latin typeface="Cambria Math" panose="02040503050406030204" pitchFamily="18" charset="0"/>
                              </a:rPr>
                              <m:t>𝜎</m:t>
                            </m:r>
                          </m:e>
                          <m:sub>
                            <m:r>
                              <a:rPr lang="en-US" sz="1406" i="1">
                                <a:latin typeface="Cambria Math" panose="02040503050406030204" pitchFamily="18" charset="0"/>
                              </a:rPr>
                              <m:t>𝑝</m:t>
                            </m:r>
                          </m:sub>
                        </m:sSub>
                        <m:r>
                          <a:rPr lang="en-US" sz="1406" i="1">
                            <a:latin typeface="Cambria Math" panose="02040503050406030204" pitchFamily="18" charset="0"/>
                          </a:rPr>
                          <m:t>=1.0%</m:t>
                        </m:r>
                      </m:oMath>
                    </m:oMathPara>
                  </a14:m>
                  <a:endParaRPr lang="en-US" sz="1406" dirty="0"/>
                </a:p>
              </p:txBody>
            </p:sp>
          </mc:Choice>
          <mc:Fallback>
            <p:sp>
              <p:nvSpPr>
                <p:cNvPr id="17" name="TextBox 16">
                  <a:extLst>
                    <a:ext uri="{FF2B5EF4-FFF2-40B4-BE49-F238E27FC236}">
                      <a16:creationId xmlns:a16="http://schemas.microsoft.com/office/drawing/2014/main" id="{C18E4A16-5B59-3245-9865-3B5C3F33C642}"/>
                    </a:ext>
                  </a:extLst>
                </p:cNvPr>
                <p:cNvSpPr txBox="1">
                  <a:spLocks noRot="1" noChangeAspect="1" noMove="1" noResize="1" noEditPoints="1" noAdjustHandles="1" noChangeArrowheads="1" noChangeShapeType="1" noTextEdit="1"/>
                </p:cNvSpPr>
                <p:nvPr/>
              </p:nvSpPr>
              <p:spPr>
                <a:xfrm>
                  <a:off x="8496950" y="3510213"/>
                  <a:ext cx="1052257" cy="304022"/>
                </a:xfrm>
                <a:prstGeom prst="rect">
                  <a:avLst/>
                </a:prstGeom>
                <a:blipFill>
                  <a:blip r:embed="rId6"/>
                  <a:stretch>
                    <a:fillRect l="-2857" r="-4286" b="-17949"/>
                  </a:stretch>
                </a:blipFill>
              </p:spPr>
              <p:txBody>
                <a:bodyPr/>
                <a:lstStyle/>
                <a:p>
                  <a:r>
                    <a:rPr lang="en-US">
                      <a:noFill/>
                    </a:rPr>
                    <a:t> </a:t>
                  </a:r>
                </a:p>
              </p:txBody>
            </p:sp>
          </mc:Fallback>
        </mc:AlternateContent>
        <p:sp>
          <p:nvSpPr>
            <p:cNvPr id="18" name="TextBox 17">
              <a:extLst>
                <a:ext uri="{FF2B5EF4-FFF2-40B4-BE49-F238E27FC236}">
                  <a16:creationId xmlns:a16="http://schemas.microsoft.com/office/drawing/2014/main" id="{9BDD0D17-B207-934B-9262-BABD31CC8D62}"/>
                </a:ext>
              </a:extLst>
            </p:cNvPr>
            <p:cNvSpPr txBox="1"/>
            <p:nvPr/>
          </p:nvSpPr>
          <p:spPr>
            <a:xfrm>
              <a:off x="8772686" y="2426811"/>
              <a:ext cx="403987" cy="402851"/>
            </a:xfrm>
            <a:prstGeom prst="rect">
              <a:avLst/>
            </a:prstGeom>
            <a:noFill/>
          </p:spPr>
          <p:txBody>
            <a:bodyPr wrap="none" rtlCol="0">
              <a:spAutoFit/>
            </a:bodyPr>
            <a:lstStyle/>
            <a:p>
              <a:r>
                <a:rPr lang="en-US" sz="1406" dirty="0"/>
                <a:t>e-</a:t>
              </a:r>
            </a:p>
          </p:txBody>
        </p:sp>
        <p:sp>
          <p:nvSpPr>
            <p:cNvPr id="20" name="TextBox 19">
              <a:extLst>
                <a:ext uri="{FF2B5EF4-FFF2-40B4-BE49-F238E27FC236}">
                  <a16:creationId xmlns:a16="http://schemas.microsoft.com/office/drawing/2014/main" id="{C7ACCEE0-C3AB-8B45-AFE8-FF7192D2EE6C}"/>
                </a:ext>
              </a:extLst>
            </p:cNvPr>
            <p:cNvSpPr txBox="1"/>
            <p:nvPr/>
          </p:nvSpPr>
          <p:spPr>
            <a:xfrm>
              <a:off x="8528228" y="2744330"/>
              <a:ext cx="825299" cy="402851"/>
            </a:xfrm>
            <a:prstGeom prst="rect">
              <a:avLst/>
            </a:prstGeom>
            <a:noFill/>
          </p:spPr>
          <p:txBody>
            <a:bodyPr wrap="none" rtlCol="0">
              <a:spAutoFit/>
            </a:bodyPr>
            <a:lstStyle/>
            <a:p>
              <a:r>
                <a:rPr lang="en-US" sz="1406" dirty="0"/>
                <a:t>B = 3 T</a:t>
              </a:r>
            </a:p>
          </p:txBody>
        </p:sp>
      </p:grpSp>
      <mc:AlternateContent xmlns:mc="http://schemas.openxmlformats.org/markup-compatibility/2006">
        <mc:Choice xmlns:a14="http://schemas.microsoft.com/office/drawing/2010/main" Requires="a14">
          <p:sp>
            <p:nvSpPr>
              <p:cNvPr id="7" name="TextBox 6">
                <a:extLst>
                  <a:ext uri="{FF2B5EF4-FFF2-40B4-BE49-F238E27FC236}">
                    <a16:creationId xmlns:a16="http://schemas.microsoft.com/office/drawing/2014/main" id="{2CD5B949-6CF7-A541-9E7C-C3490F859C47}"/>
                  </a:ext>
                </a:extLst>
              </p:cNvPr>
              <p:cNvSpPr txBox="1"/>
              <p:nvPr/>
            </p:nvSpPr>
            <p:spPr>
              <a:xfrm>
                <a:off x="1228909" y="1041385"/>
                <a:ext cx="6058003" cy="2939523"/>
              </a:xfrm>
              <a:prstGeom prst="rect">
                <a:avLst/>
              </a:prstGeom>
              <a:noFill/>
            </p:spPr>
            <p:txBody>
              <a:bodyPr wrap="square" rtlCol="0">
                <a:spAutoFit/>
              </a:bodyPr>
              <a:lstStyle/>
              <a:p>
                <a:pPr marL="120546" indent="-120546">
                  <a:buFont typeface="Courier New" panose="02070309020205020404" pitchFamily="49" charset="0"/>
                  <a:buChar char="o"/>
                </a:pPr>
                <a:r>
                  <a:rPr lang="en-US" sz="1406" dirty="0"/>
                  <a:t> Machinery to </a:t>
                </a:r>
                <a:r>
                  <a:rPr lang="en-US" sz="1406" dirty="0">
                    <a:solidFill>
                      <a:srgbClr val="C00000"/>
                    </a:solidFill>
                  </a:rPr>
                  <a:t>simulate MPGD </a:t>
                </a:r>
                <a14:m>
                  <m:oMath xmlns:m="http://schemas.openxmlformats.org/officeDocument/2006/math">
                    <m:r>
                      <a:rPr lang="en-US" sz="1406" i="1">
                        <a:solidFill>
                          <a:srgbClr val="C00000"/>
                        </a:solidFill>
                        <a:latin typeface="Cambria Math" panose="02040503050406030204" pitchFamily="18" charset="0"/>
                      </a:rPr>
                      <m:t>𝜇</m:t>
                    </m:r>
                  </m:oMath>
                </a14:m>
                <a:r>
                  <a:rPr lang="en-US" sz="1406" dirty="0">
                    <a:solidFill>
                      <a:srgbClr val="C00000"/>
                    </a:solidFill>
                  </a:rPr>
                  <a:t>TPC barrel </a:t>
                </a:r>
                <a:r>
                  <a:rPr lang="en-US" sz="1406" dirty="0"/>
                  <a:t>has been setup </a:t>
                </a:r>
                <a:r>
                  <a:rPr lang="en-US" sz="1406" dirty="0">
                    <a:solidFill>
                      <a:srgbClr val="C00000"/>
                    </a:solidFill>
                  </a:rPr>
                  <a:t>within </a:t>
                </a:r>
                <a:r>
                  <a:rPr lang="en-US" sz="1406" dirty="0" err="1">
                    <a:solidFill>
                      <a:srgbClr val="C00000"/>
                    </a:solidFill>
                  </a:rPr>
                  <a:t>EICRoot</a:t>
                </a:r>
                <a:r>
                  <a:rPr lang="en-US" sz="1406" dirty="0">
                    <a:solidFill>
                      <a:srgbClr val="C00000"/>
                    </a:solidFill>
                  </a:rPr>
                  <a:t> </a:t>
                </a:r>
                <a:r>
                  <a:rPr lang="en-US" sz="1406" dirty="0"/>
                  <a:t>framework.</a:t>
                </a:r>
              </a:p>
              <a:p>
                <a:pPr marL="120546" indent="-120546">
                  <a:buFont typeface="Courier New" panose="02070309020205020404" pitchFamily="49" charset="0"/>
                  <a:buChar char="o"/>
                </a:pPr>
                <a:r>
                  <a:rPr lang="en-US" sz="1406" dirty="0"/>
                  <a:t> Consists of </a:t>
                </a:r>
                <a:r>
                  <a:rPr lang="en-US" sz="1406" dirty="0">
                    <a:solidFill>
                      <a:srgbClr val="C00000"/>
                    </a:solidFill>
                  </a:rPr>
                  <a:t>6 barrel layers </a:t>
                </a:r>
                <a:r>
                  <a:rPr lang="en-US" sz="1406" dirty="0"/>
                  <a:t>(</a:t>
                </a:r>
                <a14:m>
                  <m:oMath xmlns:m="http://schemas.openxmlformats.org/officeDocument/2006/math">
                    <m:r>
                      <a:rPr lang="en-US" sz="1406" i="1">
                        <a:latin typeface="Cambria Math" panose="02040503050406030204" pitchFamily="18" charset="0"/>
                      </a:rPr>
                      <m:t>𝑟</m:t>
                    </m:r>
                    <m:r>
                      <a:rPr lang="en-US" sz="1406" i="1">
                        <a:latin typeface="Cambria Math" panose="02040503050406030204" pitchFamily="18" charset="0"/>
                      </a:rPr>
                      <m:t>=225 </m:t>
                    </m:r>
                    <m:r>
                      <a:rPr lang="en-US" sz="1406" i="1">
                        <a:latin typeface="Cambria Math" panose="02040503050406030204" pitchFamily="18" charset="0"/>
                      </a:rPr>
                      <m:t>𝑚𝑚</m:t>
                    </m:r>
                    <m:r>
                      <a:rPr lang="en-US" sz="1406" i="1">
                        <a:latin typeface="Cambria Math" panose="02040503050406030204" pitchFamily="18" charset="0"/>
                      </a:rPr>
                      <m:t> −775 </m:t>
                    </m:r>
                    <m:r>
                      <a:rPr lang="en-US" sz="1406" i="1">
                        <a:latin typeface="Cambria Math" panose="02040503050406030204" pitchFamily="18" charset="0"/>
                      </a:rPr>
                      <m:t>𝑚𝑚</m:t>
                    </m:r>
                  </m:oMath>
                </a14:m>
                <a:r>
                  <a:rPr lang="en-US" sz="1406" dirty="0"/>
                  <a:t>), with each layer having</a:t>
                </a:r>
              </a:p>
              <a:p>
                <a:pPr marL="281275" indent="-120546">
                  <a:buFont typeface="Wingdings" pitchFamily="2" charset="2"/>
                  <a:buChar char="§"/>
                </a:pPr>
                <a14:m>
                  <m:oMath xmlns:m="http://schemas.openxmlformats.org/officeDocument/2006/math">
                    <m:sSub>
                      <m:sSubPr>
                        <m:ctrlPr>
                          <a:rPr lang="en-US" sz="1406" i="1">
                            <a:latin typeface="Cambria Math" panose="02040503050406030204" pitchFamily="18" charset="0"/>
                          </a:rPr>
                        </m:ctrlPr>
                      </m:sSubPr>
                      <m:e>
                        <m:r>
                          <a:rPr lang="en-US" sz="1406" i="1">
                            <a:latin typeface="Cambria Math" panose="02040503050406030204" pitchFamily="18" charset="0"/>
                          </a:rPr>
                          <m:t>𝑋</m:t>
                        </m:r>
                      </m:e>
                      <m:sub>
                        <m:r>
                          <a:rPr lang="en-US" sz="1406" i="1">
                            <a:latin typeface="Cambria Math" panose="02040503050406030204" pitchFamily="18" charset="0"/>
                          </a:rPr>
                          <m:t>0,</m:t>
                        </m:r>
                        <m:r>
                          <a:rPr lang="en-US" sz="1406" i="1">
                            <a:latin typeface="Cambria Math" panose="02040503050406030204" pitchFamily="18" charset="0"/>
                          </a:rPr>
                          <m:t>𝑓𝑜𝑖𝑙</m:t>
                        </m:r>
                      </m:sub>
                    </m:sSub>
                    <m:r>
                      <a:rPr lang="en-US" sz="1406" i="1">
                        <a:latin typeface="Cambria Math" panose="02040503050406030204" pitchFamily="18" charset="0"/>
                      </a:rPr>
                      <m:t>=0.172%</m:t>
                    </m:r>
                  </m:oMath>
                </a14:m>
                <a:r>
                  <a:rPr lang="en-US" sz="1406" dirty="0"/>
                  <a:t> (GEM, readout foils)</a:t>
                </a:r>
              </a:p>
              <a:p>
                <a:pPr marL="281275" indent="-120546">
                  <a:buFont typeface="Wingdings" pitchFamily="2" charset="2"/>
                  <a:buChar char="§"/>
                </a:pPr>
                <a14:m>
                  <m:oMath xmlns:m="http://schemas.openxmlformats.org/officeDocument/2006/math">
                    <m:sSub>
                      <m:sSubPr>
                        <m:ctrlPr>
                          <a:rPr lang="en-US" sz="1406" i="1">
                            <a:latin typeface="Cambria Math" panose="02040503050406030204" pitchFamily="18" charset="0"/>
                          </a:rPr>
                        </m:ctrlPr>
                      </m:sSubPr>
                      <m:e>
                        <m:r>
                          <a:rPr lang="en-US" sz="1406" i="1">
                            <a:latin typeface="Cambria Math" panose="02040503050406030204" pitchFamily="18" charset="0"/>
                          </a:rPr>
                          <m:t>𝑋</m:t>
                        </m:r>
                      </m:e>
                      <m:sub>
                        <m:r>
                          <a:rPr lang="en-US" sz="1406" i="1">
                            <a:latin typeface="Cambria Math" panose="02040503050406030204" pitchFamily="18" charset="0"/>
                          </a:rPr>
                          <m:t>0,</m:t>
                        </m:r>
                        <m:r>
                          <a:rPr lang="en-US" sz="1406" i="1">
                            <a:latin typeface="Cambria Math" panose="02040503050406030204" pitchFamily="18" charset="0"/>
                          </a:rPr>
                          <m:t>𝑔𝑎𝑠</m:t>
                        </m:r>
                      </m:sub>
                    </m:sSub>
                    <m:r>
                      <a:rPr lang="en-US" sz="1406" i="1">
                        <a:latin typeface="Cambria Math" panose="02040503050406030204" pitchFamily="18" charset="0"/>
                      </a:rPr>
                      <m:t>=4 </m:t>
                    </m:r>
                    <m:r>
                      <a:rPr lang="en-US" sz="1406" i="1">
                        <a:latin typeface="Cambria Math" panose="02040503050406030204" pitchFamily="18" charset="0"/>
                      </a:rPr>
                      <m:t>𝑐𝑚</m:t>
                    </m:r>
                  </m:oMath>
                </a14:m>
                <a:r>
                  <a:rPr lang="en-US" sz="1406" dirty="0"/>
                  <a:t> of ArCO2 (70:30) already defined within </a:t>
                </a:r>
                <a:r>
                  <a:rPr lang="en-US" sz="1406" dirty="0" err="1"/>
                  <a:t>EICRoot</a:t>
                </a:r>
                <a:r>
                  <a:rPr lang="en-US" sz="1406" dirty="0"/>
                  <a:t> </a:t>
                </a:r>
              </a:p>
              <a:p>
                <a:pPr marL="160729" indent="-120546">
                  <a:buFont typeface="Courier New" panose="02070309020205020404" pitchFamily="49" charset="0"/>
                  <a:buChar char="o"/>
                </a:pPr>
                <a:r>
                  <a:rPr lang="en-US" sz="1406" dirty="0"/>
                  <a:t>Simulation also consists of </a:t>
                </a:r>
                <a:r>
                  <a:rPr lang="en-US" sz="1406" dirty="0">
                    <a:solidFill>
                      <a:srgbClr val="C00000"/>
                    </a:solidFill>
                  </a:rPr>
                  <a:t>4 silicon vertex detectors </a:t>
                </a:r>
                <a:r>
                  <a:rPr lang="en-US" sz="1406" dirty="0"/>
                  <a:t>with x-y resolutions of </a:t>
                </a:r>
                <a14:m>
                  <m:oMath xmlns:m="http://schemas.openxmlformats.org/officeDocument/2006/math">
                    <m:r>
                      <a:rPr lang="en-US" sz="1406" i="1">
                        <a:latin typeface="Cambria Math" panose="02040503050406030204" pitchFamily="18" charset="0"/>
                      </a:rPr>
                      <m:t>20 </m:t>
                    </m:r>
                    <m:r>
                      <a:rPr lang="en-US" sz="1406" i="1">
                        <a:latin typeface="Cambria Math" panose="02040503050406030204" pitchFamily="18" charset="0"/>
                      </a:rPr>
                      <m:t>𝜇</m:t>
                    </m:r>
                    <m:r>
                      <a:rPr lang="en-US" sz="1406" i="1">
                        <a:latin typeface="Cambria Math" panose="02040503050406030204" pitchFamily="18" charset="0"/>
                      </a:rPr>
                      <m:t>𝑚</m:t>
                    </m:r>
                  </m:oMath>
                </a14:m>
                <a:r>
                  <a:rPr lang="en-US" sz="1406" dirty="0"/>
                  <a:t>.</a:t>
                </a:r>
              </a:p>
              <a:p>
                <a:pPr marL="160729" indent="-120546">
                  <a:buFont typeface="Courier New" panose="02070309020205020404" pitchFamily="49" charset="0"/>
                  <a:buChar char="o"/>
                </a:pPr>
                <a:r>
                  <a:rPr lang="en-US" sz="1406" dirty="0"/>
                  <a:t> To simulate the </a:t>
                </a:r>
                <a:r>
                  <a:rPr lang="en-US" sz="1406" dirty="0">
                    <a:solidFill>
                      <a:srgbClr val="C00000"/>
                    </a:solidFill>
                  </a:rPr>
                  <a:t>multiple hit points </a:t>
                </a:r>
                <a:r>
                  <a:rPr lang="en-US" sz="1406" dirty="0"/>
                  <a:t>within a TPC, each barrel layer </a:t>
                </a:r>
                <a:r>
                  <a:rPr lang="en-US" sz="1406" dirty="0">
                    <a:solidFill>
                      <a:srgbClr val="C00000"/>
                    </a:solidFill>
                  </a:rPr>
                  <a:t>contains 10 4 mm sensitive layers </a:t>
                </a:r>
                <a:r>
                  <a:rPr lang="en-US" sz="1406" dirty="0"/>
                  <a:t>with </a:t>
                </a:r>
                <a14:m>
                  <m:oMath xmlns:m="http://schemas.openxmlformats.org/officeDocument/2006/math">
                    <m:r>
                      <a:rPr lang="en-US" sz="1406" i="1">
                        <a:latin typeface="Cambria Math" panose="02040503050406030204" pitchFamily="18" charset="0"/>
                      </a:rPr>
                      <m:t>50 </m:t>
                    </m:r>
                    <m:r>
                      <a:rPr lang="en-US" sz="1406" i="1">
                        <a:latin typeface="Cambria Math" panose="02040503050406030204" pitchFamily="18" charset="0"/>
                      </a:rPr>
                      <m:t>𝜇</m:t>
                    </m:r>
                    <m:r>
                      <a:rPr lang="en-US" sz="1406" i="1">
                        <a:latin typeface="Cambria Math" panose="02040503050406030204" pitchFamily="18" charset="0"/>
                      </a:rPr>
                      <m:t>𝑚</m:t>
                    </m:r>
                  </m:oMath>
                </a14:m>
                <a:r>
                  <a:rPr lang="en-US" sz="1406" dirty="0"/>
                  <a:t> resolution in </a:t>
                </a:r>
                <a14:m>
                  <m:oMath xmlns:m="http://schemas.openxmlformats.org/officeDocument/2006/math">
                    <m:r>
                      <a:rPr lang="en-US" sz="1406" i="1">
                        <a:latin typeface="Cambria Math" panose="02040503050406030204" pitchFamily="18" charset="0"/>
                      </a:rPr>
                      <m:t>𝜙</m:t>
                    </m:r>
                  </m:oMath>
                </a14:m>
                <a:r>
                  <a:rPr lang="en-US" sz="1406" dirty="0"/>
                  <a:t> and </a:t>
                </a:r>
                <a14:m>
                  <m:oMath xmlns:m="http://schemas.openxmlformats.org/officeDocument/2006/math">
                    <m:r>
                      <a:rPr lang="en-US" sz="1406" i="1">
                        <a:latin typeface="Cambria Math" panose="02040503050406030204" pitchFamily="18" charset="0"/>
                      </a:rPr>
                      <m:t>𝑧</m:t>
                    </m:r>
                  </m:oMath>
                </a14:m>
                <a:r>
                  <a:rPr lang="en-US" sz="1406" dirty="0"/>
                  <a:t>.</a:t>
                </a:r>
              </a:p>
              <a:p>
                <a:pPr marL="160729" indent="-120546">
                  <a:buFont typeface="Courier New" panose="02070309020205020404" pitchFamily="49" charset="0"/>
                  <a:buChar char="o"/>
                </a:pPr>
                <a:r>
                  <a:rPr lang="en-US" sz="1406" dirty="0"/>
                  <a:t>Tracking results with these nominal settings make sense, e.g. the track fit </a:t>
                </a:r>
                <a14:m>
                  <m:oMath xmlns:m="http://schemas.openxmlformats.org/officeDocument/2006/math">
                    <m:sSup>
                      <m:sSupPr>
                        <m:ctrlPr>
                          <a:rPr lang="en-US" sz="1406" i="1">
                            <a:solidFill>
                              <a:srgbClr val="C00000"/>
                            </a:solidFill>
                            <a:latin typeface="Cambria Math" panose="02040503050406030204" pitchFamily="18" charset="0"/>
                          </a:rPr>
                        </m:ctrlPr>
                      </m:sSupPr>
                      <m:e>
                        <m:r>
                          <a:rPr lang="en-US" sz="1406" i="1">
                            <a:solidFill>
                              <a:srgbClr val="C00000"/>
                            </a:solidFill>
                            <a:latin typeface="Cambria Math" panose="02040503050406030204" pitchFamily="18" charset="0"/>
                          </a:rPr>
                          <m:t>𝜒</m:t>
                        </m:r>
                      </m:e>
                      <m:sup>
                        <m:r>
                          <a:rPr lang="en-US" sz="1406" i="1">
                            <a:solidFill>
                              <a:srgbClr val="C00000"/>
                            </a:solidFill>
                            <a:latin typeface="Cambria Math" panose="02040503050406030204" pitchFamily="18" charset="0"/>
                          </a:rPr>
                          <m:t>2</m:t>
                        </m:r>
                      </m:sup>
                    </m:sSup>
                  </m:oMath>
                </a14:m>
                <a:r>
                  <a:rPr lang="en-US" sz="1406" dirty="0">
                    <a:solidFill>
                      <a:srgbClr val="C00000"/>
                    </a:solidFill>
                  </a:rPr>
                  <a:t> is reasonable</a:t>
                </a:r>
                <a:r>
                  <a:rPr lang="en-US" sz="1406" dirty="0"/>
                  <a:t>.</a:t>
                </a:r>
              </a:p>
              <a:p>
                <a:pPr marL="160729" indent="-120546">
                  <a:buFont typeface="Courier New" panose="02070309020205020404" pitchFamily="49" charset="0"/>
                  <a:buChar char="o"/>
                </a:pPr>
                <a:r>
                  <a:rPr lang="en-US" sz="1406" dirty="0"/>
                  <a:t> Currently doing homework on radial TPCs to implement more realistic simulation of hit point resolutions. </a:t>
                </a:r>
              </a:p>
            </p:txBody>
          </p:sp>
        </mc:Choice>
        <mc:Fallback>
          <p:sp>
            <p:nvSpPr>
              <p:cNvPr id="7" name="TextBox 6">
                <a:extLst>
                  <a:ext uri="{FF2B5EF4-FFF2-40B4-BE49-F238E27FC236}">
                    <a16:creationId xmlns:a16="http://schemas.microsoft.com/office/drawing/2014/main" id="{2CD5B949-6CF7-A541-9E7C-C3490F859C47}"/>
                  </a:ext>
                </a:extLst>
              </p:cNvPr>
              <p:cNvSpPr txBox="1">
                <a:spLocks noRot="1" noChangeAspect="1" noMove="1" noResize="1" noEditPoints="1" noAdjustHandles="1" noChangeArrowheads="1" noChangeShapeType="1" noTextEdit="1"/>
              </p:cNvSpPr>
              <p:nvPr/>
            </p:nvSpPr>
            <p:spPr>
              <a:xfrm>
                <a:off x="1228909" y="1041385"/>
                <a:ext cx="6058003" cy="2939523"/>
              </a:xfrm>
              <a:prstGeom prst="rect">
                <a:avLst/>
              </a:prstGeom>
              <a:blipFill>
                <a:blip r:embed="rId7"/>
                <a:stretch>
                  <a:fillRect l="-201" t="-207" b="-1245"/>
                </a:stretch>
              </a:blipFill>
            </p:spPr>
            <p:txBody>
              <a:bodyPr/>
              <a:lstStyle/>
              <a:p>
                <a:r>
                  <a:rPr lang="en-US">
                    <a:noFill/>
                  </a:rPr>
                  <a:t> </a:t>
                </a:r>
              </a:p>
            </p:txBody>
          </p:sp>
        </mc:Fallback>
      </mc:AlternateContent>
      <p:sp>
        <p:nvSpPr>
          <p:cNvPr id="30" name="TextBox 29">
            <a:extLst>
              <a:ext uri="{FF2B5EF4-FFF2-40B4-BE49-F238E27FC236}">
                <a16:creationId xmlns:a16="http://schemas.microsoft.com/office/drawing/2014/main" id="{9BA81F4D-CF6B-454C-AEB4-F98DFD55F2CB}"/>
              </a:ext>
            </a:extLst>
          </p:cNvPr>
          <p:cNvSpPr txBox="1"/>
          <p:nvPr/>
        </p:nvSpPr>
        <p:spPr>
          <a:xfrm>
            <a:off x="4994820" y="5909717"/>
            <a:ext cx="421910" cy="308674"/>
          </a:xfrm>
          <a:prstGeom prst="rect">
            <a:avLst/>
          </a:prstGeom>
          <a:noFill/>
        </p:spPr>
        <p:txBody>
          <a:bodyPr wrap="none" rtlCol="0">
            <a:spAutoFit/>
          </a:bodyPr>
          <a:lstStyle/>
          <a:p>
            <a:r>
              <a:rPr lang="en-US" sz="1406" b="1" dirty="0"/>
              <a:t>2m</a:t>
            </a:r>
          </a:p>
        </p:txBody>
      </p:sp>
      <p:pic>
        <p:nvPicPr>
          <p:cNvPr id="22" name="Picture 21">
            <a:extLst>
              <a:ext uri="{FF2B5EF4-FFF2-40B4-BE49-F238E27FC236}">
                <a16:creationId xmlns:a16="http://schemas.microsoft.com/office/drawing/2014/main" id="{69109ED0-1B38-4341-B428-3283AA4FFE5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549924" y="4241272"/>
            <a:ext cx="2385579" cy="1709139"/>
          </a:xfrm>
          <a:prstGeom prst="rect">
            <a:avLst/>
          </a:prstGeom>
        </p:spPr>
      </p:pic>
      <p:pic>
        <p:nvPicPr>
          <p:cNvPr id="24" name="Picture 23">
            <a:extLst>
              <a:ext uri="{FF2B5EF4-FFF2-40B4-BE49-F238E27FC236}">
                <a16:creationId xmlns:a16="http://schemas.microsoft.com/office/drawing/2014/main" id="{EA9B0D13-AA30-EC4C-8D37-87611A231D56}"/>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014433" y="4241272"/>
            <a:ext cx="2429011" cy="1658362"/>
          </a:xfrm>
          <a:prstGeom prst="rect">
            <a:avLst/>
          </a:prstGeom>
        </p:spPr>
      </p:pic>
      <p:cxnSp>
        <p:nvCxnSpPr>
          <p:cNvPr id="29" name="Straight Arrow Connector 28">
            <a:extLst>
              <a:ext uri="{FF2B5EF4-FFF2-40B4-BE49-F238E27FC236}">
                <a16:creationId xmlns:a16="http://schemas.microsoft.com/office/drawing/2014/main" id="{6506B802-8CBD-B046-BE1F-85FFC7A2911B}"/>
              </a:ext>
            </a:extLst>
          </p:cNvPr>
          <p:cNvCxnSpPr>
            <a:cxnSpLocks/>
          </p:cNvCxnSpPr>
          <p:nvPr/>
        </p:nvCxnSpPr>
        <p:spPr>
          <a:xfrm>
            <a:off x="4359042" y="5838386"/>
            <a:ext cx="1766043"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mc:Choice xmlns:a14="http://schemas.microsoft.com/office/drawing/2010/main" Requires="a14">
          <p:sp>
            <p:nvSpPr>
              <p:cNvPr id="31" name="Title 1">
                <a:extLst>
                  <a:ext uri="{FF2B5EF4-FFF2-40B4-BE49-F238E27FC236}">
                    <a16:creationId xmlns:a16="http://schemas.microsoft.com/office/drawing/2014/main" id="{FFD093F7-C15A-4883-A212-699D9F60FDF2}"/>
                  </a:ext>
                </a:extLst>
              </p:cNvPr>
              <p:cNvSpPr txBox="1">
                <a:spLocks/>
              </p:cNvSpPr>
              <p:nvPr/>
            </p:nvSpPr>
            <p:spPr>
              <a:xfrm>
                <a:off x="238" y="-367"/>
                <a:ext cx="11509772" cy="91440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4400" dirty="0"/>
                  <a:t>Progress @ TU: </a:t>
                </a:r>
                <a:r>
                  <a:rPr lang="en-US" sz="4400" dirty="0">
                    <a:solidFill>
                      <a:schemeClr val="accent1">
                        <a:lumMod val="75000"/>
                      </a:schemeClr>
                    </a:solidFill>
                  </a:rPr>
                  <a:t>MPGD </a:t>
                </a:r>
                <a14:m>
                  <m:oMath xmlns:m="http://schemas.openxmlformats.org/officeDocument/2006/math">
                    <m:r>
                      <a:rPr lang="en-US" sz="4400" i="1">
                        <a:solidFill>
                          <a:schemeClr val="accent1">
                            <a:lumMod val="75000"/>
                          </a:schemeClr>
                        </a:solidFill>
                        <a:latin typeface="Cambria Math" panose="02040503050406030204" pitchFamily="18" charset="0"/>
                      </a:rPr>
                      <m:t>𝜇</m:t>
                    </m:r>
                  </m:oMath>
                </a14:m>
                <a:r>
                  <a:rPr lang="en-US" sz="4400" dirty="0">
                    <a:solidFill>
                      <a:schemeClr val="accent1">
                        <a:lumMod val="75000"/>
                      </a:schemeClr>
                    </a:solidFill>
                  </a:rPr>
                  <a:t>TPC Barrel Simulation</a:t>
                </a:r>
                <a:endParaRPr lang="en-US" sz="4400" dirty="0"/>
              </a:p>
            </p:txBody>
          </p:sp>
        </mc:Choice>
        <mc:Fallback>
          <p:sp>
            <p:nvSpPr>
              <p:cNvPr id="31" name="Title 1">
                <a:extLst>
                  <a:ext uri="{FF2B5EF4-FFF2-40B4-BE49-F238E27FC236}">
                    <a16:creationId xmlns:a16="http://schemas.microsoft.com/office/drawing/2014/main" id="{FFD093F7-C15A-4883-A212-699D9F60FDF2}"/>
                  </a:ext>
                </a:extLst>
              </p:cNvPr>
              <p:cNvSpPr txBox="1">
                <a:spLocks noRot="1" noChangeAspect="1" noMove="1" noResize="1" noEditPoints="1" noAdjustHandles="1" noChangeArrowheads="1" noChangeShapeType="1" noTextEdit="1"/>
              </p:cNvSpPr>
              <p:nvPr/>
            </p:nvSpPr>
            <p:spPr>
              <a:xfrm>
                <a:off x="238" y="-367"/>
                <a:ext cx="11509772" cy="914400"/>
              </a:xfrm>
              <a:prstGeom prst="rect">
                <a:avLst/>
              </a:prstGeom>
              <a:blipFill>
                <a:blip r:embed="rId10"/>
                <a:stretch>
                  <a:fillRect l="-2119" t="-9333" b="-20000"/>
                </a:stretch>
              </a:blipFill>
            </p:spPr>
            <p:txBody>
              <a:bodyPr/>
              <a:lstStyle/>
              <a:p>
                <a:r>
                  <a:rPr lang="en-US">
                    <a:noFill/>
                  </a:rPr>
                  <a:t> </a:t>
                </a:r>
              </a:p>
            </p:txBody>
          </p:sp>
        </mc:Fallback>
      </mc:AlternateContent>
      <p:sp>
        <p:nvSpPr>
          <p:cNvPr id="8" name="Slide Number Placeholder 7">
            <a:extLst>
              <a:ext uri="{FF2B5EF4-FFF2-40B4-BE49-F238E27FC236}">
                <a16:creationId xmlns:a16="http://schemas.microsoft.com/office/drawing/2014/main" id="{E63AC2BF-37E9-48B4-BEFD-F607F1645FDE}"/>
              </a:ext>
            </a:extLst>
          </p:cNvPr>
          <p:cNvSpPr>
            <a:spLocks noGrp="1"/>
          </p:cNvSpPr>
          <p:nvPr>
            <p:ph type="sldNum" sz="quarter" idx="12"/>
          </p:nvPr>
        </p:nvSpPr>
        <p:spPr/>
        <p:txBody>
          <a:bodyPr/>
          <a:lstStyle/>
          <a:p>
            <a:pPr lvl="0"/>
            <a:fld id="{86CB4B4D-7CA3-9044-876B-883B54F8677D}" type="slidenum">
              <a:rPr lang="en-US" smtClean="0"/>
              <a:t>25</a:t>
            </a:fld>
            <a:endParaRPr lang="en-US"/>
          </a:p>
        </p:txBody>
      </p:sp>
      <p:sp>
        <p:nvSpPr>
          <p:cNvPr id="10" name="Footer Placeholder 9">
            <a:extLst>
              <a:ext uri="{FF2B5EF4-FFF2-40B4-BE49-F238E27FC236}">
                <a16:creationId xmlns:a16="http://schemas.microsoft.com/office/drawing/2014/main" id="{07EDAA20-FA56-4C03-94D8-3AAFAEA8DF4F}"/>
              </a:ext>
            </a:extLst>
          </p:cNvPr>
          <p:cNvSpPr>
            <a:spLocks noGrp="1"/>
          </p:cNvSpPr>
          <p:nvPr>
            <p:ph type="ftr" sz="quarter" idx="11"/>
          </p:nvPr>
        </p:nvSpPr>
        <p:spPr/>
        <p:txBody>
          <a:bodyPr/>
          <a:lstStyle/>
          <a:p>
            <a:r>
              <a:rPr lang="en-US"/>
              <a:t>EIC Detector R&amp;D AC Meeting @ BNL, 1/24/2019</a:t>
            </a:r>
          </a:p>
        </p:txBody>
      </p:sp>
    </p:spTree>
    <p:extLst>
      <p:ext uri="{BB962C8B-B14F-4D97-AF65-F5344CB8AC3E}">
        <p14:creationId xmlns:p14="http://schemas.microsoft.com/office/powerpoint/2010/main" val="41099240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BF2852-A970-481E-933D-B2F3B0E72E0C}"/>
              </a:ext>
            </a:extLst>
          </p:cNvPr>
          <p:cNvSpPr txBox="1">
            <a:spLocks noGrp="1"/>
          </p:cNvSpPr>
          <p:nvPr>
            <p:ph type="title"/>
          </p:nvPr>
        </p:nvSpPr>
        <p:spPr>
          <a:xfrm>
            <a:off x="0" y="0"/>
            <a:ext cx="10058400" cy="91440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4400" dirty="0"/>
              <a:t>Progress @ TU: </a:t>
            </a:r>
            <a:r>
              <a:rPr lang="en-US" sz="4400" dirty="0">
                <a:solidFill>
                  <a:schemeClr val="accent1">
                    <a:lumMod val="75000"/>
                  </a:schemeClr>
                </a:solidFill>
              </a:rPr>
              <a:t>Plans and Milestones</a:t>
            </a:r>
          </a:p>
        </p:txBody>
      </p:sp>
      <p:sp>
        <p:nvSpPr>
          <p:cNvPr id="3" name="Footer Placeholder 2">
            <a:extLst>
              <a:ext uri="{FF2B5EF4-FFF2-40B4-BE49-F238E27FC236}">
                <a16:creationId xmlns:a16="http://schemas.microsoft.com/office/drawing/2014/main" id="{A4CE7B9F-1C93-4DC1-9699-4E93E0AA6607}"/>
              </a:ext>
            </a:extLst>
          </p:cNvPr>
          <p:cNvSpPr>
            <a:spLocks noGrp="1"/>
          </p:cNvSpPr>
          <p:nvPr>
            <p:ph type="ftr" sz="quarter" idx="11"/>
          </p:nvPr>
        </p:nvSpPr>
        <p:spPr/>
        <p:txBody>
          <a:bodyPr/>
          <a:lstStyle/>
          <a:p>
            <a:r>
              <a:rPr lang="en-US"/>
              <a:t>EIC Detector R&amp;D AC Meeting @ BNL, 1/24/2019</a:t>
            </a:r>
          </a:p>
        </p:txBody>
      </p:sp>
      <p:sp>
        <p:nvSpPr>
          <p:cNvPr id="4" name="Slide Number Placeholder 3">
            <a:extLst>
              <a:ext uri="{FF2B5EF4-FFF2-40B4-BE49-F238E27FC236}">
                <a16:creationId xmlns:a16="http://schemas.microsoft.com/office/drawing/2014/main" id="{863FB237-8D06-452B-A57B-D5D820371BD5}"/>
              </a:ext>
            </a:extLst>
          </p:cNvPr>
          <p:cNvSpPr>
            <a:spLocks noGrp="1"/>
          </p:cNvSpPr>
          <p:nvPr>
            <p:ph type="sldNum" sz="quarter" idx="12"/>
          </p:nvPr>
        </p:nvSpPr>
        <p:spPr/>
        <p:txBody>
          <a:bodyPr/>
          <a:lstStyle/>
          <a:p>
            <a:fld id="{BB6C9879-F642-4539-B771-5858C2549C41}" type="slidenum">
              <a:rPr lang="en-US" smtClean="0"/>
              <a:t>26</a:t>
            </a:fld>
            <a:endParaRPr lang="en-US"/>
          </a:p>
        </p:txBody>
      </p:sp>
    </p:spTree>
    <p:extLst>
      <p:ext uri="{BB962C8B-B14F-4D97-AF65-F5344CB8AC3E}">
        <p14:creationId xmlns:p14="http://schemas.microsoft.com/office/powerpoint/2010/main" val="27975281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0DD924F3-E03E-4971-AD5C-4A92A1E82606}"/>
              </a:ext>
            </a:extLst>
          </p:cNvPr>
          <p:cNvSpPr/>
          <p:nvPr/>
        </p:nvSpPr>
        <p:spPr>
          <a:xfrm>
            <a:off x="748665" y="1154430"/>
            <a:ext cx="10058400" cy="3586110"/>
          </a:xfrm>
          <a:prstGeom prst="rect">
            <a:avLst/>
          </a:prstGeom>
        </p:spPr>
        <p:txBody>
          <a:bodyPr wrap="square">
            <a:spAutoFit/>
          </a:bodyPr>
          <a:lstStyle/>
          <a:p>
            <a:pPr marL="365760" indent="-365760" algn="just">
              <a:lnSpc>
                <a:spcPct val="200000"/>
              </a:lnSpc>
              <a:spcBef>
                <a:spcPts val="1200"/>
              </a:spcBef>
              <a:buFont typeface="Wingdings" panose="05000000000000000000" pitchFamily="2" charset="2"/>
              <a:buChar char="v"/>
            </a:pPr>
            <a:r>
              <a:rPr lang="en-US" b="1" dirty="0">
                <a:solidFill>
                  <a:schemeClr val="tx2"/>
                </a:solidFill>
                <a:latin typeface="Arial" panose="020B0604020202020204" pitchFamily="34" charset="0"/>
                <a:cs typeface="Arial" panose="020B0604020202020204" pitchFamily="34" charset="0"/>
              </a:rPr>
              <a:t> </a:t>
            </a:r>
            <a:r>
              <a:rPr lang="en-US" b="1" dirty="0">
                <a:latin typeface="Arial" panose="020B0604020202020204" pitchFamily="34" charset="0"/>
                <a:cs typeface="Arial" panose="020B0604020202020204" pitchFamily="34" charset="0"/>
              </a:rPr>
              <a:t>Development Large and Low Mass Triple-Gem with U-V strip Readout</a:t>
            </a:r>
          </a:p>
          <a:p>
            <a:pPr marL="731520" lvl="1" indent="-285750" algn="just">
              <a:lnSpc>
                <a:spcPct val="200000"/>
              </a:lnSpc>
              <a:buFont typeface="Cambria Math" panose="02040503050406030204" pitchFamily="18" charset="0"/>
              <a:buChar char="⇨"/>
            </a:pPr>
            <a:r>
              <a:rPr lang="en-US" sz="1600" dirty="0">
                <a:latin typeface="Arial" panose="020B0604020202020204" pitchFamily="34" charset="0"/>
                <a:cs typeface="Arial" panose="020B0604020202020204" pitchFamily="34" charset="0"/>
              </a:rPr>
              <a:t>Analysis of the data from Fermilab test beam Summer 2018 and cosmic at UVa </a:t>
            </a:r>
          </a:p>
          <a:p>
            <a:pPr marL="731520" lvl="1" indent="-285750" algn="just">
              <a:lnSpc>
                <a:spcPct val="200000"/>
              </a:lnSpc>
              <a:buFont typeface="Cambria Math" panose="02040503050406030204" pitchFamily="18" charset="0"/>
              <a:buChar char="⇨"/>
            </a:pPr>
            <a:r>
              <a:rPr lang="en-US" sz="1600" dirty="0">
                <a:latin typeface="Arial" panose="020B0604020202020204" pitchFamily="34" charset="0"/>
                <a:cs typeface="Arial" panose="020B0604020202020204" pitchFamily="34" charset="0"/>
              </a:rPr>
              <a:t>Extraction the spatial resolution performance in both azimuthal and radial direction</a:t>
            </a:r>
          </a:p>
          <a:p>
            <a:pPr marL="731520" lvl="1" indent="-285750" algn="just">
              <a:lnSpc>
                <a:spcPct val="200000"/>
              </a:lnSpc>
              <a:buFont typeface="Cambria Math" panose="02040503050406030204" pitchFamily="18" charset="0"/>
              <a:buChar char="⇨"/>
            </a:pPr>
            <a:r>
              <a:rPr lang="en-US" sz="1600" dirty="0">
                <a:latin typeface="Arial" panose="020B0604020202020204" pitchFamily="34" charset="0"/>
                <a:cs typeface="Arial" panose="020B0604020202020204" pitchFamily="34" charset="0"/>
              </a:rPr>
              <a:t>Performance of the double-sided zebra connection</a:t>
            </a:r>
          </a:p>
          <a:p>
            <a:pPr marL="11420" indent="-285750" algn="just">
              <a:lnSpc>
                <a:spcPct val="200000"/>
              </a:lnSpc>
              <a:buFont typeface="Wingdings" panose="05000000000000000000" pitchFamily="2" charset="2"/>
              <a:buChar char="v"/>
            </a:pPr>
            <a:r>
              <a:rPr lang="en-US" b="1" dirty="0">
                <a:latin typeface="Arial" panose="020B0604020202020204" pitchFamily="34" charset="0"/>
                <a:cs typeface="Arial" panose="020B0604020202020204" pitchFamily="34" charset="0"/>
              </a:rPr>
              <a:t>R&amp;D on small (10 cm × 10 cm) µRWELL detector with 2D X-Y strips readout </a:t>
            </a:r>
          </a:p>
          <a:p>
            <a:pPr marL="731520" lvl="1" indent="-285750" algn="just">
              <a:lnSpc>
                <a:spcPct val="200000"/>
              </a:lnSpc>
              <a:buFont typeface="Cambria Math" panose="02040503050406030204" pitchFamily="18" charset="0"/>
              <a:buChar char="⇨"/>
            </a:pPr>
            <a:r>
              <a:rPr lang="en-US" sz="1600" dirty="0">
                <a:latin typeface="Arial" panose="020B0604020202020204" pitchFamily="34" charset="0"/>
                <a:cs typeface="Arial" panose="020B0604020202020204" pitchFamily="34" charset="0"/>
              </a:rPr>
              <a:t>Analysis of Fermilab Test beam data and performance study of the spatial resolution</a:t>
            </a:r>
          </a:p>
          <a:p>
            <a:pPr marL="731520" lvl="1" indent="-285750" algn="just">
              <a:lnSpc>
                <a:spcPct val="200000"/>
              </a:lnSpc>
              <a:buFont typeface="Cambria Math" panose="02040503050406030204" pitchFamily="18" charset="0"/>
              <a:buChar char="⇨"/>
            </a:pPr>
            <a:r>
              <a:rPr lang="en-US" sz="1600" dirty="0">
                <a:latin typeface="Arial" panose="020B0604020202020204" pitchFamily="34" charset="0"/>
                <a:cs typeface="Arial" panose="020B0604020202020204" pitchFamily="34" charset="0"/>
              </a:rPr>
              <a:t>Evaluation of the charge sharing capabilities based on capacitance coupling of the 2D readout</a:t>
            </a:r>
          </a:p>
        </p:txBody>
      </p:sp>
      <p:sp>
        <p:nvSpPr>
          <p:cNvPr id="5" name="Title 1">
            <a:extLst>
              <a:ext uri="{FF2B5EF4-FFF2-40B4-BE49-F238E27FC236}">
                <a16:creationId xmlns:a16="http://schemas.microsoft.com/office/drawing/2014/main" id="{F0C082BE-4377-4437-AD9F-4C6B7A794C67}"/>
              </a:ext>
            </a:extLst>
          </p:cNvPr>
          <p:cNvSpPr txBox="1">
            <a:spLocks noGrp="1"/>
          </p:cNvSpPr>
          <p:nvPr>
            <p:ph type="title"/>
          </p:nvPr>
        </p:nvSpPr>
        <p:spPr>
          <a:xfrm>
            <a:off x="0" y="0"/>
            <a:ext cx="11555730" cy="91440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4400" dirty="0"/>
              <a:t>Progress @ UVA: </a:t>
            </a:r>
            <a:r>
              <a:rPr lang="en-US" sz="4400" dirty="0">
                <a:solidFill>
                  <a:schemeClr val="accent1">
                    <a:lumMod val="75000"/>
                  </a:schemeClr>
                </a:solidFill>
              </a:rPr>
              <a:t>R&amp;D Program</a:t>
            </a:r>
          </a:p>
        </p:txBody>
      </p:sp>
      <p:sp>
        <p:nvSpPr>
          <p:cNvPr id="4" name="Footer Placeholder 3">
            <a:extLst>
              <a:ext uri="{FF2B5EF4-FFF2-40B4-BE49-F238E27FC236}">
                <a16:creationId xmlns:a16="http://schemas.microsoft.com/office/drawing/2014/main" id="{A04C8731-E617-4041-90B7-0B9C58E9581A}"/>
              </a:ext>
            </a:extLst>
          </p:cNvPr>
          <p:cNvSpPr>
            <a:spLocks noGrp="1"/>
          </p:cNvSpPr>
          <p:nvPr>
            <p:ph type="ftr" sz="quarter" idx="11"/>
          </p:nvPr>
        </p:nvSpPr>
        <p:spPr/>
        <p:txBody>
          <a:bodyPr/>
          <a:lstStyle/>
          <a:p>
            <a:r>
              <a:rPr lang="en-US"/>
              <a:t>EIC Detector R&amp;D AC Meeting @ BNL, 1/24/2019</a:t>
            </a:r>
          </a:p>
        </p:txBody>
      </p:sp>
      <p:sp>
        <p:nvSpPr>
          <p:cNvPr id="6" name="Slide Number Placeholder 5">
            <a:extLst>
              <a:ext uri="{FF2B5EF4-FFF2-40B4-BE49-F238E27FC236}">
                <a16:creationId xmlns:a16="http://schemas.microsoft.com/office/drawing/2014/main" id="{DB85921E-B645-4D15-9FFA-2D7A281A247B}"/>
              </a:ext>
            </a:extLst>
          </p:cNvPr>
          <p:cNvSpPr>
            <a:spLocks noGrp="1"/>
          </p:cNvSpPr>
          <p:nvPr>
            <p:ph type="sldNum" sz="quarter" idx="12"/>
          </p:nvPr>
        </p:nvSpPr>
        <p:spPr/>
        <p:txBody>
          <a:bodyPr/>
          <a:lstStyle/>
          <a:p>
            <a:fld id="{BB6C9879-F642-4539-B771-5858C2549C41}" type="slidenum">
              <a:rPr lang="en-US" smtClean="0"/>
              <a:t>27</a:t>
            </a:fld>
            <a:endParaRPr lang="en-US"/>
          </a:p>
        </p:txBody>
      </p:sp>
    </p:spTree>
    <p:extLst>
      <p:ext uri="{BB962C8B-B14F-4D97-AF65-F5344CB8AC3E}">
        <p14:creationId xmlns:p14="http://schemas.microsoft.com/office/powerpoint/2010/main" val="31185968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08098123-3E9E-467E-B5F6-CD33093406D5}"/>
              </a:ext>
            </a:extLst>
          </p:cNvPr>
          <p:cNvSpPr/>
          <p:nvPr/>
        </p:nvSpPr>
        <p:spPr>
          <a:xfrm>
            <a:off x="0" y="763623"/>
            <a:ext cx="4800600" cy="5330755"/>
          </a:xfrm>
          <a:prstGeom prst="rect">
            <a:avLst/>
          </a:prstGeom>
        </p:spPr>
        <p:txBody>
          <a:bodyPr wrap="square">
            <a:spAutoFit/>
          </a:bodyPr>
          <a:lstStyle/>
          <a:p>
            <a:pPr marL="182880" indent="-182880" algn="just">
              <a:lnSpc>
                <a:spcPct val="150000"/>
              </a:lnSpc>
              <a:spcAft>
                <a:spcPts val="600"/>
              </a:spcAft>
            </a:pPr>
            <a:r>
              <a:rPr lang="en-US" sz="1600" dirty="0">
                <a:solidFill>
                  <a:srgbClr val="C00000"/>
                </a:solidFill>
                <a:latin typeface="Arial" panose="020B0604020202020204" pitchFamily="34" charset="0"/>
                <a:cs typeface="Arial" panose="020B0604020202020204" pitchFamily="34" charset="0"/>
              </a:rPr>
              <a:t>New ideas tested with the large GEM prototype</a:t>
            </a:r>
            <a:endParaRPr lang="en-US" sz="1200" dirty="0">
              <a:solidFill>
                <a:srgbClr val="C00000"/>
              </a:solidFill>
              <a:latin typeface="Arial" panose="020B0604020202020204" pitchFamily="34" charset="0"/>
              <a:cs typeface="Arial" panose="020B0604020202020204" pitchFamily="34" charset="0"/>
            </a:endParaRPr>
          </a:p>
          <a:p>
            <a:pPr marL="182880" indent="-182880" algn="just">
              <a:lnSpc>
                <a:spcPct val="150000"/>
              </a:lnSpc>
              <a:buFont typeface="Wingdings" panose="05000000000000000000" pitchFamily="2" charset="2"/>
              <a:buChar char="v"/>
            </a:pPr>
            <a:r>
              <a:rPr lang="en-US" sz="1400" b="1" dirty="0">
                <a:latin typeface="Arial" panose="020B0604020202020204" pitchFamily="34" charset="0"/>
                <a:cs typeface="Arial" panose="020B0604020202020204" pitchFamily="34" charset="0"/>
              </a:rPr>
              <a:t>Low Mass Detector:</a:t>
            </a:r>
            <a:r>
              <a:rPr lang="en-US" sz="1400" b="1" dirty="0">
                <a:latin typeface="Arial" panose="020B0604020202020204" pitchFamily="34" charset="0"/>
                <a:ea typeface="Cambria Math" panose="02040503050406030204" pitchFamily="18" charset="0"/>
                <a:cs typeface="Arial" panose="020B0604020202020204" pitchFamily="34" charset="0"/>
              </a:rPr>
              <a:t> All foils in the active area</a:t>
            </a:r>
          </a:p>
          <a:p>
            <a:pPr marL="365760" lvl="1" indent="-182880" algn="just">
              <a:lnSpc>
                <a:spcPct val="150000"/>
              </a:lnSpc>
              <a:buFont typeface="Cambria Math" panose="02040503050406030204" pitchFamily="18" charset="0"/>
              <a:buChar char="⇨"/>
            </a:pPr>
            <a:r>
              <a:rPr lang="en-US" sz="1400" dirty="0">
                <a:solidFill>
                  <a:prstClr val="black"/>
                </a:solidFill>
                <a:latin typeface="Arial" panose="020B0604020202020204" pitchFamily="34" charset="0"/>
                <a:ea typeface="Cambria Math" panose="02040503050406030204" pitchFamily="18" charset="0"/>
                <a:cs typeface="Arial" panose="020B0604020202020204" pitchFamily="34" charset="0"/>
              </a:rPr>
              <a:t>Drift Cathode &amp; U-V strips readout foil are all foils</a:t>
            </a:r>
          </a:p>
          <a:p>
            <a:pPr marL="365760" lvl="1" indent="-182880" algn="just">
              <a:lnSpc>
                <a:spcPct val="150000"/>
              </a:lnSpc>
              <a:buFont typeface="Cambria Math" panose="02040503050406030204" pitchFamily="18" charset="0"/>
              <a:buChar char="⇨"/>
            </a:pPr>
            <a:r>
              <a:rPr lang="en-US" sz="1400" dirty="0">
                <a:solidFill>
                  <a:prstClr val="black"/>
                </a:solidFill>
                <a:latin typeface="Arial" panose="020B0604020202020204" pitchFamily="34" charset="0"/>
                <a:ea typeface="Cambria Math" panose="02040503050406030204" pitchFamily="18" charset="0"/>
                <a:cs typeface="Arial" panose="020B0604020202020204" pitchFamily="34" charset="0"/>
              </a:rPr>
              <a:t>No rigid PCB or honeycomb support in the active area</a:t>
            </a:r>
          </a:p>
          <a:p>
            <a:pPr marL="365760" lvl="1" indent="-182880" algn="just">
              <a:lnSpc>
                <a:spcPct val="150000"/>
              </a:lnSpc>
              <a:buFont typeface="Cambria Math" panose="02040503050406030204" pitchFamily="18" charset="0"/>
              <a:buChar char="⇨"/>
            </a:pPr>
            <a:r>
              <a:rPr lang="en-US" sz="1400" dirty="0">
                <a:solidFill>
                  <a:prstClr val="black"/>
                </a:solidFill>
                <a:latin typeface="Arial" panose="020B0604020202020204" pitchFamily="34" charset="0"/>
                <a:ea typeface="Cambria Math" panose="02040503050406030204" pitchFamily="18" charset="0"/>
                <a:cs typeface="Arial" panose="020B0604020202020204" pitchFamily="34" charset="0"/>
              </a:rPr>
              <a:t>Entrance and exit window ⇨ uniform gap b/w layers  </a:t>
            </a:r>
            <a:endParaRPr lang="en-US" sz="1400" dirty="0">
              <a:solidFill>
                <a:srgbClr val="C00000"/>
              </a:solidFill>
              <a:latin typeface="Arial" panose="020B0604020202020204" pitchFamily="34" charset="0"/>
              <a:ea typeface="Cambria Math" panose="02040503050406030204" pitchFamily="18" charset="0"/>
              <a:cs typeface="Arial" panose="020B0604020202020204" pitchFamily="34" charset="0"/>
            </a:endParaRPr>
          </a:p>
          <a:p>
            <a:pPr marL="182880" indent="-182880" algn="just">
              <a:lnSpc>
                <a:spcPct val="150000"/>
              </a:lnSpc>
              <a:spcBef>
                <a:spcPts val="1200"/>
              </a:spcBef>
              <a:buFont typeface="Wingdings" panose="05000000000000000000" pitchFamily="2" charset="2"/>
              <a:buChar char="v"/>
            </a:pPr>
            <a:r>
              <a:rPr lang="en-US" sz="1400" b="1" dirty="0">
                <a:latin typeface="Arial" panose="020B0604020202020204" pitchFamily="34" charset="0"/>
                <a:cs typeface="Arial" panose="020B0604020202020204" pitchFamily="34" charset="0"/>
              </a:rPr>
              <a:t>Low Cost Support Frames: </a:t>
            </a:r>
            <a:r>
              <a:rPr lang="en-US" sz="1400" b="1" dirty="0">
                <a:latin typeface="Arial" panose="020B0604020202020204" pitchFamily="34" charset="0"/>
                <a:ea typeface="Cambria Math" panose="02040503050406030204" pitchFamily="18" charset="0"/>
                <a:cs typeface="Arial" panose="020B0604020202020204" pitchFamily="34" charset="0"/>
              </a:rPr>
              <a:t>cost saving ~ 30%</a:t>
            </a:r>
            <a:endParaRPr lang="en-US" sz="1400" b="1" dirty="0">
              <a:latin typeface="Arial" panose="020B0604020202020204" pitchFamily="34" charset="0"/>
              <a:cs typeface="Arial" panose="020B0604020202020204" pitchFamily="34" charset="0"/>
            </a:endParaRPr>
          </a:p>
          <a:p>
            <a:pPr marL="365760" lvl="1" indent="-182880" algn="just">
              <a:lnSpc>
                <a:spcPct val="150000"/>
              </a:lnSpc>
              <a:buFont typeface="Cambria Math" panose="02040503050406030204" pitchFamily="18" charset="0"/>
              <a:buChar char="⇨"/>
            </a:pPr>
            <a:r>
              <a:rPr lang="en-US" sz="1400" dirty="0">
                <a:latin typeface="Arial" panose="020B0604020202020204" pitchFamily="34" charset="0"/>
                <a:ea typeface="Cambria Math" panose="02040503050406030204" pitchFamily="18" charset="0"/>
                <a:cs typeface="Arial" panose="020B0604020202020204" pitchFamily="34" charset="0"/>
              </a:rPr>
              <a:t>4 External support frames: gas window &amp; top frames</a:t>
            </a:r>
          </a:p>
          <a:p>
            <a:pPr marL="822960" lvl="2" indent="-182880" algn="just">
              <a:lnSpc>
                <a:spcPct val="150000"/>
              </a:lnSpc>
              <a:buFont typeface="Cambria Math" panose="02040503050406030204" pitchFamily="18" charset="0"/>
              <a:buChar char="⇨"/>
            </a:pPr>
            <a:r>
              <a:rPr lang="en-US" sz="1400" dirty="0">
                <a:latin typeface="Arial" panose="020B0604020202020204" pitchFamily="34" charset="0"/>
                <a:ea typeface="Cambria Math" panose="02040503050406030204" pitchFamily="18" charset="0"/>
                <a:cs typeface="Arial" panose="020B0604020202020204" pitchFamily="34" charset="0"/>
              </a:rPr>
              <a:t>locally produced at lower cost standard G10</a:t>
            </a:r>
          </a:p>
          <a:p>
            <a:pPr marL="365760" lvl="1" indent="-182880" algn="just">
              <a:lnSpc>
                <a:spcPct val="150000"/>
              </a:lnSpc>
              <a:buFont typeface="Cambria Math" panose="02040503050406030204" pitchFamily="18" charset="0"/>
              <a:buChar char="⇨"/>
            </a:pPr>
            <a:r>
              <a:rPr lang="en-US" sz="1400" dirty="0">
                <a:latin typeface="Arial" panose="020B0604020202020204" pitchFamily="34" charset="0"/>
                <a:ea typeface="Cambria Math" panose="02040503050406030204" pitchFamily="18" charset="0"/>
                <a:cs typeface="Arial" panose="020B0604020202020204" pitchFamily="34" charset="0"/>
              </a:rPr>
              <a:t>4 inner frames with spacers: GEMs &amp; drift cathode </a:t>
            </a:r>
          </a:p>
          <a:p>
            <a:pPr marL="822960" lvl="2" indent="-182880" algn="just">
              <a:lnSpc>
                <a:spcPct val="150000"/>
              </a:lnSpc>
              <a:buFont typeface="Cambria Math" panose="02040503050406030204" pitchFamily="18" charset="0"/>
              <a:buChar char="⇨"/>
            </a:pPr>
            <a:r>
              <a:rPr lang="en-US" sz="1400" dirty="0">
                <a:latin typeface="Arial" panose="020B0604020202020204" pitchFamily="34" charset="0"/>
                <a:ea typeface="Cambria Math" panose="02040503050406030204" pitchFamily="18" charset="0"/>
                <a:cs typeface="Arial" panose="020B0604020202020204" pitchFamily="34" charset="0"/>
              </a:rPr>
              <a:t>by RESARM (Belgium) </a:t>
            </a:r>
            <a:r>
              <a:rPr lang="en-US" sz="1400" dirty="0">
                <a:latin typeface="Cambria Math" panose="02040503050406030204" pitchFamily="18" charset="0"/>
                <a:ea typeface="Cambria Math" panose="02040503050406030204" pitchFamily="18" charset="0"/>
                <a:cs typeface="Arial" panose="020B0604020202020204" pitchFamily="34" charset="0"/>
              </a:rPr>
              <a:t>⇨</a:t>
            </a:r>
            <a:r>
              <a:rPr lang="en-US" sz="1400" dirty="0">
                <a:latin typeface="Arial" panose="020B0604020202020204" pitchFamily="34" charset="0"/>
                <a:ea typeface="Cambria Math" panose="02040503050406030204" pitchFamily="18" charset="0"/>
                <a:cs typeface="Arial" panose="020B0604020202020204" pitchFamily="34" charset="0"/>
              </a:rPr>
              <a:t> higher cost</a:t>
            </a:r>
          </a:p>
          <a:p>
            <a:pPr marL="182880" indent="-182880" algn="just">
              <a:lnSpc>
                <a:spcPct val="150000"/>
              </a:lnSpc>
              <a:spcBef>
                <a:spcPts val="1200"/>
              </a:spcBef>
              <a:buFont typeface="Wingdings" panose="05000000000000000000" pitchFamily="2" charset="2"/>
              <a:buChar char="v"/>
            </a:pPr>
            <a:r>
              <a:rPr lang="en-US" sz="1400" b="1" dirty="0">
                <a:latin typeface="Arial" panose="020B0604020202020204" pitchFamily="34" charset="0"/>
                <a:ea typeface="Cambria Math" panose="02040503050406030204" pitchFamily="18" charset="0"/>
                <a:cs typeface="Arial" panose="020B0604020202020204" pitchFamily="34" charset="0"/>
              </a:rPr>
              <a:t>U-V readout with Double sided zebra connection:</a:t>
            </a:r>
          </a:p>
          <a:p>
            <a:pPr marL="365760" lvl="1" indent="-182880" algn="just">
              <a:lnSpc>
                <a:spcPct val="150000"/>
              </a:lnSpc>
              <a:buFont typeface="Cambria Math" panose="02040503050406030204" pitchFamily="18" charset="0"/>
              <a:buChar char="⇨"/>
            </a:pPr>
            <a:r>
              <a:rPr lang="en-US" sz="1400" dirty="0">
                <a:solidFill>
                  <a:prstClr val="black"/>
                </a:solidFill>
                <a:latin typeface="Arial" panose="020B0604020202020204" pitchFamily="34" charset="0"/>
                <a:ea typeface="Cambria Math" panose="02040503050406030204" pitchFamily="18" charset="0"/>
                <a:cs typeface="Arial" panose="020B0604020202020204" pitchFamily="34" charset="0"/>
              </a:rPr>
              <a:t>High concentration of e- channels at the outer radius </a:t>
            </a:r>
          </a:p>
          <a:p>
            <a:pPr marL="365760" lvl="1" indent="-182880" algn="just">
              <a:lnSpc>
                <a:spcPct val="150000"/>
              </a:lnSpc>
              <a:buFont typeface="Cambria Math" panose="02040503050406030204" pitchFamily="18" charset="0"/>
              <a:buChar char="⇨"/>
            </a:pPr>
            <a:r>
              <a:rPr lang="en-US" sz="1400" dirty="0">
                <a:solidFill>
                  <a:prstClr val="black"/>
                </a:solidFill>
                <a:latin typeface="Arial" panose="020B0604020202020204" pitchFamily="34" charset="0"/>
                <a:ea typeface="Cambria Math" panose="02040503050406030204" pitchFamily="18" charset="0"/>
                <a:cs typeface="Arial" panose="020B0604020202020204" pitchFamily="34" charset="0"/>
              </a:rPr>
              <a:t>No FE cards on the back or the side of the detector </a:t>
            </a:r>
          </a:p>
          <a:p>
            <a:pPr marL="365760" lvl="1" indent="-182880" algn="just">
              <a:lnSpc>
                <a:spcPct val="150000"/>
              </a:lnSpc>
              <a:buFont typeface="Cambria Math" panose="02040503050406030204" pitchFamily="18" charset="0"/>
              <a:buChar char="⇨"/>
            </a:pPr>
            <a:r>
              <a:rPr lang="en-US" sz="1400" dirty="0">
                <a:solidFill>
                  <a:prstClr val="black"/>
                </a:solidFill>
                <a:latin typeface="Arial" panose="020B0604020202020204" pitchFamily="34" charset="0"/>
                <a:ea typeface="Cambria Math" panose="02040503050406030204" pitchFamily="18" charset="0"/>
                <a:cs typeface="Arial" panose="020B0604020202020204" pitchFamily="34" charset="0"/>
              </a:rPr>
              <a:t>No </a:t>
            </a:r>
            <a:r>
              <a:rPr lang="en-US" sz="1400" dirty="0" err="1">
                <a:solidFill>
                  <a:prstClr val="black"/>
                </a:solidFill>
                <a:latin typeface="Arial" panose="020B0604020202020204" pitchFamily="34" charset="0"/>
                <a:ea typeface="Cambria Math" panose="02040503050406030204" pitchFamily="18" charset="0"/>
                <a:cs typeface="Arial" panose="020B0604020202020204" pitchFamily="34" charset="0"/>
              </a:rPr>
              <a:t>vias</a:t>
            </a:r>
            <a:r>
              <a:rPr lang="en-US" sz="1400" dirty="0">
                <a:solidFill>
                  <a:prstClr val="black"/>
                </a:solidFill>
                <a:latin typeface="Arial" panose="020B0604020202020204" pitchFamily="34" charset="0"/>
                <a:ea typeface="Cambria Math" panose="02040503050406030204" pitchFamily="18" charset="0"/>
                <a:cs typeface="Arial" panose="020B0604020202020204" pitchFamily="34" charset="0"/>
              </a:rPr>
              <a:t> necessary on the readout strip foil.</a:t>
            </a:r>
          </a:p>
          <a:p>
            <a:pPr marL="365760" lvl="1" indent="-182880" algn="just">
              <a:lnSpc>
                <a:spcPct val="150000"/>
              </a:lnSpc>
              <a:buFont typeface="Cambria Math" panose="02040503050406030204" pitchFamily="18" charset="0"/>
              <a:buChar char="⇨"/>
            </a:pPr>
            <a:r>
              <a:rPr lang="en-US" sz="1400" dirty="0">
                <a:solidFill>
                  <a:prstClr val="black"/>
                </a:solidFill>
                <a:latin typeface="Arial" panose="020B0604020202020204" pitchFamily="34" charset="0"/>
                <a:ea typeface="Cambria Math" panose="02040503050406030204" pitchFamily="18" charset="0"/>
                <a:cs typeface="Arial" panose="020B0604020202020204" pitchFamily="34" charset="0"/>
              </a:rPr>
              <a:t> minimize Cu layer thickness for U and V strips</a:t>
            </a:r>
          </a:p>
        </p:txBody>
      </p:sp>
      <p:pic>
        <p:nvPicPr>
          <p:cNvPr id="5" name="Picture 4">
            <a:extLst>
              <a:ext uri="{FF2B5EF4-FFF2-40B4-BE49-F238E27FC236}">
                <a16:creationId xmlns:a16="http://schemas.microsoft.com/office/drawing/2014/main" id="{1DEA0AA4-6C7B-4584-AD62-31D3918DA72F}"/>
              </a:ext>
            </a:extLst>
          </p:cNvPr>
          <p:cNvPicPr>
            <a:picLocks noChangeAspect="1"/>
          </p:cNvPicPr>
          <p:nvPr/>
        </p:nvPicPr>
        <p:blipFill>
          <a:blip r:embed="rId3"/>
          <a:stretch>
            <a:fillRect/>
          </a:stretch>
        </p:blipFill>
        <p:spPr>
          <a:xfrm>
            <a:off x="4876800" y="663200"/>
            <a:ext cx="7315200" cy="5531601"/>
          </a:xfrm>
          <a:prstGeom prst="rect">
            <a:avLst/>
          </a:prstGeom>
        </p:spPr>
      </p:pic>
      <p:sp>
        <p:nvSpPr>
          <p:cNvPr id="6" name="Title 1">
            <a:extLst>
              <a:ext uri="{FF2B5EF4-FFF2-40B4-BE49-F238E27FC236}">
                <a16:creationId xmlns:a16="http://schemas.microsoft.com/office/drawing/2014/main" id="{D68BAB9D-18C5-478E-BB30-7331966568F3}"/>
              </a:ext>
            </a:extLst>
          </p:cNvPr>
          <p:cNvSpPr txBox="1">
            <a:spLocks noGrp="1"/>
          </p:cNvSpPr>
          <p:nvPr>
            <p:ph type="title"/>
          </p:nvPr>
        </p:nvSpPr>
        <p:spPr>
          <a:xfrm>
            <a:off x="0" y="0"/>
            <a:ext cx="11898630" cy="91440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4400" dirty="0"/>
              <a:t>Progress @ UVA: </a:t>
            </a:r>
            <a:r>
              <a:rPr lang="en-US" sz="4400" dirty="0">
                <a:solidFill>
                  <a:schemeClr val="accent1">
                    <a:lumMod val="75000"/>
                  </a:schemeClr>
                </a:solidFill>
              </a:rPr>
              <a:t>Large GEM Prototype with U-V r/o</a:t>
            </a:r>
          </a:p>
        </p:txBody>
      </p:sp>
      <p:sp>
        <p:nvSpPr>
          <p:cNvPr id="3" name="Footer Placeholder 2">
            <a:extLst>
              <a:ext uri="{FF2B5EF4-FFF2-40B4-BE49-F238E27FC236}">
                <a16:creationId xmlns:a16="http://schemas.microsoft.com/office/drawing/2014/main" id="{6272E031-7F83-4230-A1C8-AAE189243FC0}"/>
              </a:ext>
            </a:extLst>
          </p:cNvPr>
          <p:cNvSpPr>
            <a:spLocks noGrp="1"/>
          </p:cNvSpPr>
          <p:nvPr>
            <p:ph type="ftr" sz="quarter" idx="11"/>
          </p:nvPr>
        </p:nvSpPr>
        <p:spPr/>
        <p:txBody>
          <a:bodyPr/>
          <a:lstStyle/>
          <a:p>
            <a:r>
              <a:rPr lang="en-US"/>
              <a:t>EIC Detector R&amp;D AC Meeting @ BNL, 1/24/2019</a:t>
            </a:r>
          </a:p>
        </p:txBody>
      </p:sp>
      <p:sp>
        <p:nvSpPr>
          <p:cNvPr id="4" name="Slide Number Placeholder 3">
            <a:extLst>
              <a:ext uri="{FF2B5EF4-FFF2-40B4-BE49-F238E27FC236}">
                <a16:creationId xmlns:a16="http://schemas.microsoft.com/office/drawing/2014/main" id="{3B7B5905-7EE9-439E-A8A4-1B348E5B9288}"/>
              </a:ext>
            </a:extLst>
          </p:cNvPr>
          <p:cNvSpPr>
            <a:spLocks noGrp="1"/>
          </p:cNvSpPr>
          <p:nvPr>
            <p:ph type="sldNum" sz="quarter" idx="12"/>
          </p:nvPr>
        </p:nvSpPr>
        <p:spPr/>
        <p:txBody>
          <a:bodyPr/>
          <a:lstStyle/>
          <a:p>
            <a:fld id="{BB6C9879-F642-4539-B771-5858C2549C41}" type="slidenum">
              <a:rPr lang="en-US" smtClean="0"/>
              <a:t>28</a:t>
            </a:fld>
            <a:endParaRPr lang="en-US"/>
          </a:p>
        </p:txBody>
      </p:sp>
    </p:spTree>
    <p:extLst>
      <p:ext uri="{BB962C8B-B14F-4D97-AF65-F5344CB8AC3E}">
        <p14:creationId xmlns:p14="http://schemas.microsoft.com/office/powerpoint/2010/main" val="40701621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C463B5EF-F279-4033-AE56-1B4F3E5F5337}"/>
              </a:ext>
            </a:extLst>
          </p:cNvPr>
          <p:cNvSpPr/>
          <p:nvPr/>
        </p:nvSpPr>
        <p:spPr>
          <a:xfrm>
            <a:off x="0" y="826035"/>
            <a:ext cx="6058541" cy="2550506"/>
          </a:xfrm>
          <a:prstGeom prst="rect">
            <a:avLst/>
          </a:prstGeom>
        </p:spPr>
        <p:txBody>
          <a:bodyPr wrap="square">
            <a:spAutoFit/>
          </a:bodyPr>
          <a:lstStyle/>
          <a:p>
            <a:pPr marL="182880" indent="-182880" algn="just">
              <a:lnSpc>
                <a:spcPts val="2200"/>
              </a:lnSpc>
              <a:spcAft>
                <a:spcPts val="600"/>
              </a:spcAft>
            </a:pPr>
            <a:r>
              <a:rPr lang="en-US" sz="1600" dirty="0">
                <a:solidFill>
                  <a:srgbClr val="C00000"/>
                </a:solidFill>
                <a:latin typeface="Arial" panose="020B0604020202020204" pitchFamily="34" charset="0"/>
                <a:cs typeface="Arial" panose="020B0604020202020204" pitchFamily="34" charset="0"/>
              </a:rPr>
              <a:t>Characterization of the prototype in test beam at FNAL</a:t>
            </a:r>
            <a:endParaRPr lang="en-US" sz="1200" b="1" dirty="0">
              <a:solidFill>
                <a:srgbClr val="C00000"/>
              </a:solidFill>
              <a:latin typeface="Arial" panose="020B0604020202020204" pitchFamily="34" charset="0"/>
              <a:cs typeface="Arial" panose="020B0604020202020204" pitchFamily="34" charset="0"/>
            </a:endParaRPr>
          </a:p>
          <a:p>
            <a:pPr marL="182880" indent="-182880" algn="just">
              <a:lnSpc>
                <a:spcPts val="2200"/>
              </a:lnSpc>
              <a:buFont typeface="Wingdings" panose="05000000000000000000" pitchFamily="2" charset="2"/>
              <a:buChar char="v"/>
            </a:pPr>
            <a:r>
              <a:rPr lang="en-US" sz="1400" b="1" dirty="0">
                <a:latin typeface="Arial" panose="020B0604020202020204" pitchFamily="34" charset="0"/>
                <a:cs typeface="Arial" panose="020B0604020202020204" pitchFamily="34" charset="0"/>
              </a:rPr>
              <a:t>FTBF 120 GeV primary proton beam </a:t>
            </a:r>
          </a:p>
          <a:p>
            <a:pPr marL="365760" lvl="1" indent="-182880" algn="just">
              <a:lnSpc>
                <a:spcPts val="2200"/>
              </a:lnSpc>
              <a:buFont typeface="Cambria Math" panose="02040503050406030204" pitchFamily="18" charset="0"/>
              <a:buChar char="⇨"/>
            </a:pPr>
            <a:r>
              <a:rPr lang="en-US" sz="1400" dirty="0">
                <a:latin typeface="Arial" panose="020B0604020202020204" pitchFamily="34" charset="0"/>
                <a:ea typeface="Cambria Math" panose="02040503050406030204" pitchFamily="18" charset="0"/>
                <a:cs typeface="Arial" panose="020B0604020202020204" pitchFamily="34" charset="0"/>
              </a:rPr>
              <a:t>APV25-based SRS Readout at 0.5 kHz trigger rate </a:t>
            </a:r>
          </a:p>
          <a:p>
            <a:pPr marL="365760" lvl="1" indent="-182880" algn="just">
              <a:lnSpc>
                <a:spcPts val="2200"/>
              </a:lnSpc>
              <a:buFont typeface="Cambria Math" panose="02040503050406030204" pitchFamily="18" charset="0"/>
              <a:buChar char="⇨"/>
            </a:pPr>
            <a:r>
              <a:rPr lang="en-US" sz="1400" dirty="0">
                <a:latin typeface="Arial" panose="020B0604020202020204" pitchFamily="34" charset="0"/>
                <a:ea typeface="Cambria Math" panose="02040503050406030204" pitchFamily="18" charset="0"/>
                <a:cs typeface="Arial" panose="020B0604020202020204" pitchFamily="34" charset="0"/>
              </a:rPr>
              <a:t>Very good overall performance of the prototype</a:t>
            </a:r>
          </a:p>
          <a:p>
            <a:pPr marL="182880" indent="-182880" algn="just">
              <a:lnSpc>
                <a:spcPts val="2200"/>
              </a:lnSpc>
              <a:spcBef>
                <a:spcPts val="1200"/>
              </a:spcBef>
              <a:buFont typeface="Wingdings" panose="05000000000000000000" pitchFamily="2" charset="2"/>
              <a:buChar char="v"/>
            </a:pPr>
            <a:r>
              <a:rPr lang="en-US" sz="1400" b="1" dirty="0">
                <a:latin typeface="Arial" panose="020B0604020202020204" pitchFamily="34" charset="0"/>
                <a:cs typeface="Arial" panose="020B0604020202020204" pitchFamily="34" charset="0"/>
              </a:rPr>
              <a:t>Performance of the U-V strip readout:</a:t>
            </a:r>
            <a:endParaRPr lang="en-US" sz="1400" b="1" dirty="0">
              <a:latin typeface="Arial" panose="020B0604020202020204" pitchFamily="34" charset="0"/>
              <a:ea typeface="Cambria Math" panose="02040503050406030204" pitchFamily="18" charset="0"/>
              <a:cs typeface="Arial" panose="020B0604020202020204" pitchFamily="34" charset="0"/>
            </a:endParaRPr>
          </a:p>
          <a:p>
            <a:pPr marL="365760" lvl="1" indent="-182880" algn="just">
              <a:lnSpc>
                <a:spcPts val="2200"/>
              </a:lnSpc>
              <a:buFont typeface="Cambria Math" panose="02040503050406030204" pitchFamily="18" charset="0"/>
              <a:buChar char="⇨"/>
            </a:pPr>
            <a:r>
              <a:rPr lang="en-US" sz="1400" dirty="0">
                <a:solidFill>
                  <a:prstClr val="black"/>
                </a:solidFill>
                <a:latin typeface="Arial" panose="020B0604020202020204" pitchFamily="34" charset="0"/>
                <a:ea typeface="Cambria Math" panose="02040503050406030204" pitchFamily="18" charset="0"/>
                <a:cs typeface="Arial" panose="020B0604020202020204" pitchFamily="34" charset="0"/>
              </a:rPr>
              <a:t>ADC distribution ⇨ Characterization of zebra connection</a:t>
            </a:r>
          </a:p>
          <a:p>
            <a:pPr marL="365760" lvl="1" indent="-182880" algn="just">
              <a:lnSpc>
                <a:spcPts val="2200"/>
              </a:lnSpc>
              <a:buFont typeface="Cambria Math" panose="02040503050406030204" pitchFamily="18" charset="0"/>
              <a:buChar char="⇨"/>
            </a:pPr>
            <a:r>
              <a:rPr lang="en-US" sz="1400" dirty="0">
                <a:solidFill>
                  <a:prstClr val="black"/>
                </a:solidFill>
                <a:latin typeface="Arial" panose="020B0604020202020204" pitchFamily="34" charset="0"/>
                <a:ea typeface="Cambria Math" panose="02040503050406030204" pitchFamily="18" charset="0"/>
                <a:cs typeface="Arial" panose="020B0604020202020204" pitchFamily="34" charset="0"/>
              </a:rPr>
              <a:t>Excellent charge sharing between U and V strip layers</a:t>
            </a:r>
            <a:r>
              <a:rPr lang="en-US" sz="1400" dirty="0">
                <a:solidFill>
                  <a:prstClr val="black"/>
                </a:solidFill>
                <a:latin typeface="Cambria Math" panose="02040503050406030204" pitchFamily="18" charset="0"/>
                <a:ea typeface="Cambria Math" panose="02040503050406030204" pitchFamily="18" charset="0"/>
                <a:cs typeface="Arial" panose="020B0604020202020204" pitchFamily="34" charset="0"/>
              </a:rPr>
              <a:t> </a:t>
            </a:r>
            <a:endParaRPr lang="en-US" sz="1400" dirty="0">
              <a:solidFill>
                <a:prstClr val="black"/>
              </a:solidFill>
              <a:latin typeface="Arial" panose="020B0604020202020204" pitchFamily="34" charset="0"/>
              <a:ea typeface="Cambria Math" panose="02040503050406030204" pitchFamily="18" charset="0"/>
              <a:cs typeface="Arial" panose="020B0604020202020204" pitchFamily="34" charset="0"/>
            </a:endParaRPr>
          </a:p>
          <a:p>
            <a:pPr marL="365760" lvl="1" indent="-182880" algn="just">
              <a:lnSpc>
                <a:spcPts val="2200"/>
              </a:lnSpc>
              <a:buFont typeface="Cambria Math" panose="02040503050406030204" pitchFamily="18" charset="0"/>
              <a:buChar char="⇨"/>
            </a:pPr>
            <a:r>
              <a:rPr lang="en-US" sz="1400" dirty="0">
                <a:solidFill>
                  <a:prstClr val="black"/>
                </a:solidFill>
                <a:latin typeface="Arial" panose="020B0604020202020204" pitchFamily="34" charset="0"/>
                <a:ea typeface="Cambria Math" panose="02040503050406030204" pitchFamily="18" charset="0"/>
                <a:cs typeface="Arial" panose="020B0604020202020204" pitchFamily="34" charset="0"/>
              </a:rPr>
              <a:t>Spatial resolution in x &amp; y direction </a:t>
            </a:r>
            <a:r>
              <a:rPr lang="en-US" sz="1400" dirty="0">
                <a:solidFill>
                  <a:prstClr val="black"/>
                </a:solidFill>
                <a:latin typeface="Cambria Math" panose="02040503050406030204" pitchFamily="18" charset="0"/>
                <a:ea typeface="Cambria Math" panose="02040503050406030204" pitchFamily="18" charset="0"/>
                <a:cs typeface="Arial" panose="020B0604020202020204" pitchFamily="34" charset="0"/>
              </a:rPr>
              <a:t>⇨</a:t>
            </a:r>
            <a:r>
              <a:rPr lang="en-US" sz="1400" dirty="0">
                <a:solidFill>
                  <a:prstClr val="black"/>
                </a:solidFill>
                <a:latin typeface="Arial" panose="020B0604020202020204" pitchFamily="34" charset="0"/>
                <a:ea typeface="Cambria Math" panose="02040503050406030204" pitchFamily="18" charset="0"/>
                <a:cs typeface="Arial" panose="020B0604020202020204" pitchFamily="34" charset="0"/>
              </a:rPr>
              <a:t> close to expected performances</a:t>
            </a:r>
            <a:endParaRPr lang="en-US" sz="1200" dirty="0">
              <a:solidFill>
                <a:srgbClr val="C00000"/>
              </a:solidFill>
              <a:latin typeface="Arial" panose="020B0604020202020204" pitchFamily="34" charset="0"/>
              <a:ea typeface="Cambria Math" panose="02040503050406030204" pitchFamily="18" charset="0"/>
              <a:cs typeface="Arial" panose="020B0604020202020204" pitchFamily="34" charset="0"/>
            </a:endParaRPr>
          </a:p>
        </p:txBody>
      </p:sp>
      <p:grpSp>
        <p:nvGrpSpPr>
          <p:cNvPr id="24" name="Group 23">
            <a:extLst>
              <a:ext uri="{FF2B5EF4-FFF2-40B4-BE49-F238E27FC236}">
                <a16:creationId xmlns:a16="http://schemas.microsoft.com/office/drawing/2014/main" id="{2B8F8801-E69D-4AA8-A814-4C17769DE55C}"/>
              </a:ext>
            </a:extLst>
          </p:cNvPr>
          <p:cNvGrpSpPr>
            <a:grpSpLocks noChangeAspect="1"/>
          </p:cNvGrpSpPr>
          <p:nvPr/>
        </p:nvGrpSpPr>
        <p:grpSpPr>
          <a:xfrm>
            <a:off x="5957651" y="723221"/>
            <a:ext cx="6126480" cy="2790215"/>
            <a:chOff x="5722466" y="644284"/>
            <a:chExt cx="6387909" cy="2873506"/>
          </a:xfrm>
        </p:grpSpPr>
        <p:grpSp>
          <p:nvGrpSpPr>
            <p:cNvPr id="18" name="Group 17">
              <a:extLst>
                <a:ext uri="{FF2B5EF4-FFF2-40B4-BE49-F238E27FC236}">
                  <a16:creationId xmlns:a16="http://schemas.microsoft.com/office/drawing/2014/main" id="{9FCB2981-D400-44A6-927A-1ADCBB215E04}"/>
                </a:ext>
              </a:extLst>
            </p:cNvPr>
            <p:cNvGrpSpPr/>
            <p:nvPr/>
          </p:nvGrpSpPr>
          <p:grpSpPr>
            <a:xfrm>
              <a:off x="9107422" y="652046"/>
              <a:ext cx="3002953" cy="2837510"/>
              <a:chOff x="8685375" y="713076"/>
              <a:chExt cx="3002953" cy="2837510"/>
            </a:xfrm>
          </p:grpSpPr>
          <p:pic>
            <p:nvPicPr>
              <p:cNvPr id="10" name="Picture 9">
                <a:extLst>
                  <a:ext uri="{FF2B5EF4-FFF2-40B4-BE49-F238E27FC236}">
                    <a16:creationId xmlns:a16="http://schemas.microsoft.com/office/drawing/2014/main" id="{0FE473F6-F371-4AA8-AB51-CE67ADDF244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86800" y="966297"/>
                <a:ext cx="3001528" cy="2584289"/>
              </a:xfrm>
              <a:prstGeom prst="rect">
                <a:avLst/>
              </a:prstGeom>
            </p:spPr>
          </p:pic>
          <p:sp>
            <p:nvSpPr>
              <p:cNvPr id="21" name="TextBox 20">
                <a:extLst>
                  <a:ext uri="{FF2B5EF4-FFF2-40B4-BE49-F238E27FC236}">
                    <a16:creationId xmlns:a16="http://schemas.microsoft.com/office/drawing/2014/main" id="{11EB4CE7-18BA-4375-AD68-2DB559474152}"/>
                  </a:ext>
                </a:extLst>
              </p:cNvPr>
              <p:cNvSpPr txBox="1"/>
              <p:nvPr/>
            </p:nvSpPr>
            <p:spPr>
              <a:xfrm>
                <a:off x="8685375" y="713076"/>
                <a:ext cx="3001528" cy="307777"/>
              </a:xfrm>
              <a:prstGeom prst="rect">
                <a:avLst/>
              </a:prstGeom>
              <a:noFill/>
            </p:spPr>
            <p:txBody>
              <a:bodyPr wrap="square" rtlCol="0">
                <a:spAutoFit/>
              </a:bodyPr>
              <a:lstStyle/>
              <a:p>
                <a:pPr algn="ctr"/>
                <a:r>
                  <a:rPr lang="en-US" sz="1400" b="1" dirty="0">
                    <a:solidFill>
                      <a:srgbClr val="C00000"/>
                    </a:solidFill>
                    <a:latin typeface="Arial" panose="020B0604020202020204" pitchFamily="34" charset="0"/>
                    <a:cs typeface="Arial" panose="020B0604020202020204" pitchFamily="34" charset="0"/>
                  </a:rPr>
                  <a:t>U-V strips charge sharing</a:t>
                </a:r>
              </a:p>
            </p:txBody>
          </p:sp>
        </p:grpSp>
        <p:grpSp>
          <p:nvGrpSpPr>
            <p:cNvPr id="23" name="Group 22">
              <a:extLst>
                <a:ext uri="{FF2B5EF4-FFF2-40B4-BE49-F238E27FC236}">
                  <a16:creationId xmlns:a16="http://schemas.microsoft.com/office/drawing/2014/main" id="{4024C8CD-E724-4F61-83C6-77FFE255F7AF}"/>
                </a:ext>
              </a:extLst>
            </p:cNvPr>
            <p:cNvGrpSpPr/>
            <p:nvPr/>
          </p:nvGrpSpPr>
          <p:grpSpPr>
            <a:xfrm>
              <a:off x="5722466" y="644284"/>
              <a:ext cx="3108960" cy="2873506"/>
              <a:chOff x="5722466" y="644284"/>
              <a:chExt cx="3108960" cy="2873506"/>
            </a:xfrm>
          </p:grpSpPr>
          <p:pic>
            <p:nvPicPr>
              <p:cNvPr id="5" name="Picture 4">
                <a:extLst>
                  <a:ext uri="{FF2B5EF4-FFF2-40B4-BE49-F238E27FC236}">
                    <a16:creationId xmlns:a16="http://schemas.microsoft.com/office/drawing/2014/main" id="{2BE62CF3-BDF7-4E40-898D-C6C5989AFF4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22466" y="929641"/>
                <a:ext cx="3108960" cy="2588149"/>
              </a:xfrm>
              <a:prstGeom prst="rect">
                <a:avLst/>
              </a:prstGeom>
            </p:spPr>
          </p:pic>
          <p:sp>
            <p:nvSpPr>
              <p:cNvPr id="26" name="TextBox 25">
                <a:extLst>
                  <a:ext uri="{FF2B5EF4-FFF2-40B4-BE49-F238E27FC236}">
                    <a16:creationId xmlns:a16="http://schemas.microsoft.com/office/drawing/2014/main" id="{EB1DAEC1-4ACF-4223-86A9-EDEB5336BCE2}"/>
                  </a:ext>
                </a:extLst>
              </p:cNvPr>
              <p:cNvSpPr txBox="1"/>
              <p:nvPr/>
            </p:nvSpPr>
            <p:spPr>
              <a:xfrm>
                <a:off x="5722466" y="644284"/>
                <a:ext cx="3108960" cy="307777"/>
              </a:xfrm>
              <a:prstGeom prst="rect">
                <a:avLst/>
              </a:prstGeom>
              <a:noFill/>
            </p:spPr>
            <p:txBody>
              <a:bodyPr wrap="square" rtlCol="0">
                <a:spAutoFit/>
              </a:bodyPr>
              <a:lstStyle/>
              <a:p>
                <a:pPr algn="ctr"/>
                <a:r>
                  <a:rPr lang="en-US" sz="1400" b="1" dirty="0">
                    <a:solidFill>
                      <a:srgbClr val="C00000"/>
                    </a:solidFill>
                    <a:latin typeface="Arial" panose="020B0604020202020204" pitchFamily="34" charset="0"/>
                    <a:cs typeface="Arial" panose="020B0604020202020204" pitchFamily="34" charset="0"/>
                  </a:rPr>
                  <a:t>ADC Distribution on U-strips</a:t>
                </a:r>
              </a:p>
            </p:txBody>
          </p:sp>
        </p:grpSp>
      </p:grpSp>
      <p:grpSp>
        <p:nvGrpSpPr>
          <p:cNvPr id="42" name="Group 41">
            <a:extLst>
              <a:ext uri="{FF2B5EF4-FFF2-40B4-BE49-F238E27FC236}">
                <a16:creationId xmlns:a16="http://schemas.microsoft.com/office/drawing/2014/main" id="{BF74D9EB-6B52-45D5-9B43-C5CE2241A6E8}"/>
              </a:ext>
            </a:extLst>
          </p:cNvPr>
          <p:cNvGrpSpPr/>
          <p:nvPr/>
        </p:nvGrpSpPr>
        <p:grpSpPr>
          <a:xfrm>
            <a:off x="38516" y="3613028"/>
            <a:ext cx="5852413" cy="2860172"/>
            <a:chOff x="-33395" y="3657600"/>
            <a:chExt cx="5852413" cy="2860172"/>
          </a:xfrm>
        </p:grpSpPr>
        <p:pic>
          <p:nvPicPr>
            <p:cNvPr id="30" name="Picture 29">
              <a:extLst>
                <a:ext uri="{FF2B5EF4-FFF2-40B4-BE49-F238E27FC236}">
                  <a16:creationId xmlns:a16="http://schemas.microsoft.com/office/drawing/2014/main" id="{ED81BBF8-82E7-49F4-B069-3D481971A21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6257" t="29904" b="15383"/>
            <a:stretch/>
          </p:blipFill>
          <p:spPr>
            <a:xfrm rot="10800000">
              <a:off x="33116" y="3985073"/>
              <a:ext cx="5785902" cy="2532699"/>
            </a:xfrm>
            <a:prstGeom prst="rect">
              <a:avLst/>
            </a:prstGeom>
          </p:spPr>
        </p:pic>
        <p:sp>
          <p:nvSpPr>
            <p:cNvPr id="31" name="TextBox 30">
              <a:extLst>
                <a:ext uri="{FF2B5EF4-FFF2-40B4-BE49-F238E27FC236}">
                  <a16:creationId xmlns:a16="http://schemas.microsoft.com/office/drawing/2014/main" id="{839F1249-03D0-4D4B-BDF5-7BA5A2D3703C}"/>
                </a:ext>
              </a:extLst>
            </p:cNvPr>
            <p:cNvSpPr txBox="1"/>
            <p:nvPr/>
          </p:nvSpPr>
          <p:spPr>
            <a:xfrm>
              <a:off x="33115" y="3657600"/>
              <a:ext cx="5785903" cy="307777"/>
            </a:xfrm>
            <a:prstGeom prst="rect">
              <a:avLst/>
            </a:prstGeom>
            <a:noFill/>
          </p:spPr>
          <p:txBody>
            <a:bodyPr wrap="square" rtlCol="0">
              <a:spAutoFit/>
            </a:bodyPr>
            <a:lstStyle/>
            <a:p>
              <a:pPr algn="ctr"/>
              <a:r>
                <a:rPr lang="en-US" sz="1400" b="1" dirty="0">
                  <a:solidFill>
                    <a:srgbClr val="C00000"/>
                  </a:solidFill>
                  <a:latin typeface="Arial" panose="020B0604020202020204" pitchFamily="34" charset="0"/>
                  <a:cs typeface="Arial" panose="020B0604020202020204" pitchFamily="34" charset="0"/>
                </a:rPr>
                <a:t>Large GEM Setup in MT6.2b Area at the FTBF (June-July 2018)</a:t>
              </a:r>
            </a:p>
          </p:txBody>
        </p:sp>
        <p:sp>
          <p:nvSpPr>
            <p:cNvPr id="32" name="TextBox 31">
              <a:extLst>
                <a:ext uri="{FF2B5EF4-FFF2-40B4-BE49-F238E27FC236}">
                  <a16:creationId xmlns:a16="http://schemas.microsoft.com/office/drawing/2014/main" id="{54ACB028-A74A-4C95-A130-EE6B0609AA84}"/>
                </a:ext>
              </a:extLst>
            </p:cNvPr>
            <p:cNvSpPr txBox="1"/>
            <p:nvPr/>
          </p:nvSpPr>
          <p:spPr>
            <a:xfrm rot="410384">
              <a:off x="4773828" y="5753726"/>
              <a:ext cx="835734" cy="338554"/>
            </a:xfrm>
            <a:prstGeom prst="rect">
              <a:avLst/>
            </a:prstGeom>
            <a:solidFill>
              <a:srgbClr val="FFCCFF"/>
            </a:solidFill>
          </p:spPr>
          <p:txBody>
            <a:bodyPr wrap="square" rtlCol="0">
              <a:spAutoFit/>
            </a:bodyPr>
            <a:lstStyle/>
            <a:p>
              <a:pPr algn="ctr"/>
              <a:r>
                <a:rPr lang="en-US" sz="800" b="1" dirty="0">
                  <a:latin typeface="Arial" panose="020B0604020202020204" pitchFamily="34" charset="0"/>
                  <a:cs typeface="Arial" panose="020B0604020202020204" pitchFamily="34" charset="0"/>
                </a:rPr>
                <a:t>2 BNL GEM Trackers</a:t>
              </a:r>
            </a:p>
          </p:txBody>
        </p:sp>
        <p:sp>
          <p:nvSpPr>
            <p:cNvPr id="33" name="TextBox 32">
              <a:extLst>
                <a:ext uri="{FF2B5EF4-FFF2-40B4-BE49-F238E27FC236}">
                  <a16:creationId xmlns:a16="http://schemas.microsoft.com/office/drawing/2014/main" id="{572E7004-84C3-4A33-8BFB-5A6B196495E6}"/>
                </a:ext>
              </a:extLst>
            </p:cNvPr>
            <p:cNvSpPr txBox="1"/>
            <p:nvPr/>
          </p:nvSpPr>
          <p:spPr>
            <a:xfrm rot="2068286" flipH="1">
              <a:off x="1936798" y="4440309"/>
              <a:ext cx="971093" cy="215444"/>
            </a:xfrm>
            <a:prstGeom prst="rect">
              <a:avLst/>
            </a:prstGeom>
            <a:solidFill>
              <a:srgbClr val="85DFFF"/>
            </a:solidFill>
          </p:spPr>
          <p:txBody>
            <a:bodyPr wrap="square" rtlCol="0">
              <a:spAutoFit/>
            </a:bodyPr>
            <a:lstStyle/>
            <a:p>
              <a:pPr algn="ctr"/>
              <a:r>
                <a:rPr lang="en-US" sz="800" b="1" dirty="0">
                  <a:latin typeface="Arial" panose="020B0604020202020204" pitchFamily="34" charset="0"/>
                  <a:cs typeface="Arial" panose="020B0604020202020204" pitchFamily="34" charset="0"/>
                </a:rPr>
                <a:t>Large GEM</a:t>
              </a:r>
            </a:p>
          </p:txBody>
        </p:sp>
        <p:sp>
          <p:nvSpPr>
            <p:cNvPr id="34" name="TextBox 33">
              <a:extLst>
                <a:ext uri="{FF2B5EF4-FFF2-40B4-BE49-F238E27FC236}">
                  <a16:creationId xmlns:a16="http://schemas.microsoft.com/office/drawing/2014/main" id="{CA52771E-F745-454C-B46A-4FAC77C558D9}"/>
                </a:ext>
              </a:extLst>
            </p:cNvPr>
            <p:cNvSpPr txBox="1"/>
            <p:nvPr/>
          </p:nvSpPr>
          <p:spPr>
            <a:xfrm>
              <a:off x="3756628" y="4105951"/>
              <a:ext cx="715152" cy="215444"/>
            </a:xfrm>
            <a:prstGeom prst="rect">
              <a:avLst/>
            </a:prstGeom>
            <a:solidFill>
              <a:srgbClr val="00FFFF"/>
            </a:solidFill>
          </p:spPr>
          <p:txBody>
            <a:bodyPr wrap="square" rtlCol="0">
              <a:spAutoFit/>
            </a:bodyPr>
            <a:lstStyle/>
            <a:p>
              <a:pPr algn="ctr"/>
              <a:r>
                <a:rPr lang="en-US" sz="800" b="1" dirty="0">
                  <a:latin typeface="Arial" panose="020B0604020202020204" pitchFamily="34" charset="0"/>
                  <a:cs typeface="Arial" panose="020B0604020202020204" pitchFamily="34" charset="0"/>
                </a:rPr>
                <a:t>µRWELL </a:t>
              </a:r>
            </a:p>
          </p:txBody>
        </p:sp>
        <p:cxnSp>
          <p:nvCxnSpPr>
            <p:cNvPr id="36" name="Straight Arrow Connector 35">
              <a:extLst>
                <a:ext uri="{FF2B5EF4-FFF2-40B4-BE49-F238E27FC236}">
                  <a16:creationId xmlns:a16="http://schemas.microsoft.com/office/drawing/2014/main" id="{8336C05C-B68A-4043-9E80-733CF9DAB35D}"/>
                </a:ext>
              </a:extLst>
            </p:cNvPr>
            <p:cNvCxnSpPr>
              <a:cxnSpLocks/>
              <a:stCxn id="34" idx="2"/>
            </p:cNvCxnSpPr>
            <p:nvPr/>
          </p:nvCxnSpPr>
          <p:spPr>
            <a:xfrm>
              <a:off x="4114204" y="4321395"/>
              <a:ext cx="418087" cy="343184"/>
            </a:xfrm>
            <a:prstGeom prst="straightConnector1">
              <a:avLst/>
            </a:prstGeom>
            <a:ln w="25400">
              <a:solidFill>
                <a:srgbClr val="00FFFF"/>
              </a:solidFill>
              <a:headEnd w="lg" len="med"/>
              <a:tailEnd type="triangle" w="med" len="med"/>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9D3DCAC8-270D-4FC3-879F-D5FE4FE48527}"/>
                </a:ext>
              </a:extLst>
            </p:cNvPr>
            <p:cNvSpPr txBox="1"/>
            <p:nvPr/>
          </p:nvSpPr>
          <p:spPr>
            <a:xfrm rot="21000000">
              <a:off x="2248995" y="5958314"/>
              <a:ext cx="838669" cy="338554"/>
            </a:xfrm>
            <a:prstGeom prst="rect">
              <a:avLst/>
            </a:prstGeom>
            <a:solidFill>
              <a:schemeClr val="bg1"/>
            </a:solidFill>
          </p:spPr>
          <p:txBody>
            <a:bodyPr wrap="square" rtlCol="0">
              <a:spAutoFit/>
            </a:bodyPr>
            <a:lstStyle/>
            <a:p>
              <a:pPr algn="ctr"/>
              <a:r>
                <a:rPr lang="en-US" sz="800" b="1" dirty="0">
                  <a:latin typeface="Arial" panose="020B0604020202020204" pitchFamily="34" charset="0"/>
                  <a:cs typeface="Arial" panose="020B0604020202020204" pitchFamily="34" charset="0"/>
                </a:rPr>
                <a:t>X-Y moving table</a:t>
              </a:r>
            </a:p>
          </p:txBody>
        </p:sp>
        <p:sp>
          <p:nvSpPr>
            <p:cNvPr id="38" name="Arrow: Right 37">
              <a:extLst>
                <a:ext uri="{FF2B5EF4-FFF2-40B4-BE49-F238E27FC236}">
                  <a16:creationId xmlns:a16="http://schemas.microsoft.com/office/drawing/2014/main" id="{A7C11BEB-C5BF-4930-850D-D350C5DC2866}"/>
                </a:ext>
              </a:extLst>
            </p:cNvPr>
            <p:cNvSpPr/>
            <p:nvPr/>
          </p:nvSpPr>
          <p:spPr>
            <a:xfrm rot="173207">
              <a:off x="63119" y="4787421"/>
              <a:ext cx="417765" cy="124728"/>
            </a:xfrm>
            <a:prstGeom prst="rightArrow">
              <a:avLst>
                <a:gd name="adj1" fmla="val 50000"/>
                <a:gd name="adj2" fmla="val 12376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chemeClr val="bg1"/>
                </a:solidFill>
                <a:latin typeface="Arial" panose="020B0604020202020204" pitchFamily="34" charset="0"/>
                <a:cs typeface="Arial" panose="020B0604020202020204" pitchFamily="34" charset="0"/>
              </a:endParaRPr>
            </a:p>
          </p:txBody>
        </p:sp>
        <p:sp>
          <p:nvSpPr>
            <p:cNvPr id="39" name="TextBox 38">
              <a:extLst>
                <a:ext uri="{FF2B5EF4-FFF2-40B4-BE49-F238E27FC236}">
                  <a16:creationId xmlns:a16="http://schemas.microsoft.com/office/drawing/2014/main" id="{B821DEA1-7EFE-4A7F-819E-69897610177A}"/>
                </a:ext>
              </a:extLst>
            </p:cNvPr>
            <p:cNvSpPr txBox="1"/>
            <p:nvPr/>
          </p:nvSpPr>
          <p:spPr>
            <a:xfrm rot="203796" flipH="1">
              <a:off x="-33395" y="4623050"/>
              <a:ext cx="699177" cy="215444"/>
            </a:xfrm>
            <a:prstGeom prst="rect">
              <a:avLst/>
            </a:prstGeom>
            <a:noFill/>
          </p:spPr>
          <p:txBody>
            <a:bodyPr wrap="square" rtlCol="0">
              <a:spAutoFit/>
            </a:bodyPr>
            <a:lstStyle/>
            <a:p>
              <a:pPr algn="ctr"/>
              <a:r>
                <a:rPr lang="en-US" sz="800" b="1" dirty="0">
                  <a:solidFill>
                    <a:schemeClr val="bg1"/>
                  </a:solidFill>
                  <a:latin typeface="Arial" panose="020B0604020202020204" pitchFamily="34" charset="0"/>
                  <a:cs typeface="Arial" panose="020B0604020202020204" pitchFamily="34" charset="0"/>
                </a:rPr>
                <a:t>Beam</a:t>
              </a:r>
            </a:p>
          </p:txBody>
        </p:sp>
        <p:sp>
          <p:nvSpPr>
            <p:cNvPr id="40" name="TextBox 39">
              <a:extLst>
                <a:ext uri="{FF2B5EF4-FFF2-40B4-BE49-F238E27FC236}">
                  <a16:creationId xmlns:a16="http://schemas.microsoft.com/office/drawing/2014/main" id="{01F6BB80-509A-4C2C-9D40-15539C1DB748}"/>
                </a:ext>
              </a:extLst>
            </p:cNvPr>
            <p:cNvSpPr txBox="1"/>
            <p:nvPr/>
          </p:nvSpPr>
          <p:spPr>
            <a:xfrm rot="249096">
              <a:off x="2904370" y="5005471"/>
              <a:ext cx="682537" cy="215444"/>
            </a:xfrm>
            <a:prstGeom prst="rect">
              <a:avLst/>
            </a:prstGeom>
            <a:solidFill>
              <a:srgbClr val="FFFF00"/>
            </a:solidFill>
          </p:spPr>
          <p:txBody>
            <a:bodyPr wrap="square" rtlCol="0">
              <a:spAutoFit/>
            </a:bodyPr>
            <a:lstStyle/>
            <a:p>
              <a:pPr algn="ctr"/>
              <a:r>
                <a:rPr lang="en-US" sz="800" b="1" dirty="0">
                  <a:latin typeface="Arial" panose="020B0604020202020204" pitchFamily="34" charset="0"/>
                  <a:cs typeface="Arial" panose="020B0604020202020204" pitchFamily="34" charset="0"/>
                </a:rPr>
                <a:t>Readout</a:t>
              </a:r>
            </a:p>
          </p:txBody>
        </p:sp>
        <p:sp>
          <p:nvSpPr>
            <p:cNvPr id="43" name="TextBox 42">
              <a:extLst>
                <a:ext uri="{FF2B5EF4-FFF2-40B4-BE49-F238E27FC236}">
                  <a16:creationId xmlns:a16="http://schemas.microsoft.com/office/drawing/2014/main" id="{F4C1D6BB-17F3-42E8-BB27-9B401B13C27D}"/>
                </a:ext>
              </a:extLst>
            </p:cNvPr>
            <p:cNvSpPr txBox="1"/>
            <p:nvPr/>
          </p:nvSpPr>
          <p:spPr>
            <a:xfrm rot="361473">
              <a:off x="75701" y="5288261"/>
              <a:ext cx="835734" cy="338554"/>
            </a:xfrm>
            <a:prstGeom prst="rect">
              <a:avLst/>
            </a:prstGeom>
            <a:solidFill>
              <a:srgbClr val="FFCCFF"/>
            </a:solidFill>
          </p:spPr>
          <p:txBody>
            <a:bodyPr wrap="square" rtlCol="0">
              <a:spAutoFit/>
            </a:bodyPr>
            <a:lstStyle/>
            <a:p>
              <a:pPr algn="ctr"/>
              <a:r>
                <a:rPr lang="en-US" sz="800" b="1" dirty="0">
                  <a:latin typeface="Arial" panose="020B0604020202020204" pitchFamily="34" charset="0"/>
                  <a:cs typeface="Arial" panose="020B0604020202020204" pitchFamily="34" charset="0"/>
                </a:rPr>
                <a:t>2 BNL GEM Trackers</a:t>
              </a:r>
            </a:p>
          </p:txBody>
        </p:sp>
      </p:grpSp>
      <p:grpSp>
        <p:nvGrpSpPr>
          <p:cNvPr id="45" name="Group 44">
            <a:extLst>
              <a:ext uri="{FF2B5EF4-FFF2-40B4-BE49-F238E27FC236}">
                <a16:creationId xmlns:a16="http://schemas.microsoft.com/office/drawing/2014/main" id="{0B406057-62FA-408A-94BE-51742781A889}"/>
              </a:ext>
            </a:extLst>
          </p:cNvPr>
          <p:cNvGrpSpPr>
            <a:grpSpLocks noChangeAspect="1"/>
          </p:cNvGrpSpPr>
          <p:nvPr/>
        </p:nvGrpSpPr>
        <p:grpSpPr>
          <a:xfrm>
            <a:off x="5975796" y="3648734"/>
            <a:ext cx="6125113" cy="2950603"/>
            <a:chOff x="5846145" y="3741635"/>
            <a:chExt cx="6309360" cy="2895199"/>
          </a:xfrm>
        </p:grpSpPr>
        <p:pic>
          <p:nvPicPr>
            <p:cNvPr id="9" name="Picture 8">
              <a:extLst>
                <a:ext uri="{FF2B5EF4-FFF2-40B4-BE49-F238E27FC236}">
                  <a16:creationId xmlns:a16="http://schemas.microsoft.com/office/drawing/2014/main" id="{D6AA6C01-06E8-4599-A96F-794B2B5E315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846145" y="3985074"/>
              <a:ext cx="6309360" cy="2651760"/>
            </a:xfrm>
            <a:prstGeom prst="rect">
              <a:avLst/>
            </a:prstGeom>
          </p:spPr>
        </p:pic>
        <p:sp>
          <p:nvSpPr>
            <p:cNvPr id="13" name="TextBox 12">
              <a:extLst>
                <a:ext uri="{FF2B5EF4-FFF2-40B4-BE49-F238E27FC236}">
                  <a16:creationId xmlns:a16="http://schemas.microsoft.com/office/drawing/2014/main" id="{4FBD8FC7-A8D6-4DD1-9DE3-FCAD166BB61F}"/>
                </a:ext>
              </a:extLst>
            </p:cNvPr>
            <p:cNvSpPr txBox="1"/>
            <p:nvPr/>
          </p:nvSpPr>
          <p:spPr>
            <a:xfrm>
              <a:off x="5846145" y="3741635"/>
              <a:ext cx="6309360" cy="307777"/>
            </a:xfrm>
            <a:prstGeom prst="rect">
              <a:avLst/>
            </a:prstGeom>
            <a:noFill/>
          </p:spPr>
          <p:txBody>
            <a:bodyPr wrap="square" rtlCol="0">
              <a:spAutoFit/>
            </a:bodyPr>
            <a:lstStyle/>
            <a:p>
              <a:pPr algn="ctr"/>
              <a:r>
                <a:rPr lang="en-US" sz="1400" b="1" dirty="0">
                  <a:solidFill>
                    <a:srgbClr val="C00000"/>
                  </a:solidFill>
                  <a:latin typeface="Arial" panose="020B0604020202020204" pitchFamily="34" charset="0"/>
                  <a:cs typeface="Arial" panose="020B0604020202020204" pitchFamily="34" charset="0"/>
                </a:rPr>
                <a:t>Spatial resolution of the detector with U-V strip readout</a:t>
              </a:r>
            </a:p>
          </p:txBody>
        </p:sp>
        <p:sp>
          <p:nvSpPr>
            <p:cNvPr id="19" name="TextBox 18">
              <a:extLst>
                <a:ext uri="{FF2B5EF4-FFF2-40B4-BE49-F238E27FC236}">
                  <a16:creationId xmlns:a16="http://schemas.microsoft.com/office/drawing/2014/main" id="{C8465862-8878-47B3-BDBE-5782FB3D9035}"/>
                </a:ext>
              </a:extLst>
            </p:cNvPr>
            <p:cNvSpPr txBox="1"/>
            <p:nvPr/>
          </p:nvSpPr>
          <p:spPr>
            <a:xfrm>
              <a:off x="9407029" y="4885457"/>
              <a:ext cx="900114" cy="573795"/>
            </a:xfrm>
            <a:prstGeom prst="rect">
              <a:avLst/>
            </a:prstGeom>
            <a:solidFill>
              <a:srgbClr val="FFFF00"/>
            </a:solidFill>
            <a:ln>
              <a:noFill/>
            </a:ln>
          </p:spPr>
          <p:txBody>
            <a:bodyPr wrap="none" rtlCol="0">
              <a:spAutoFit/>
            </a:bodyPr>
            <a:lstStyle/>
            <a:p>
              <a:pPr algn="ctr"/>
              <a:r>
                <a:rPr lang="el-GR" sz="1600" b="1" dirty="0">
                  <a:latin typeface="Cambria Math" panose="02040503050406030204" pitchFamily="18" charset="0"/>
                  <a:ea typeface="Cambria Math" panose="02040503050406030204" pitchFamily="18" charset="0"/>
                  <a:cs typeface="Arial" panose="020B0604020202020204" pitchFamily="34" charset="0"/>
                </a:rPr>
                <a:t>σ</a:t>
              </a:r>
              <a:r>
                <a:rPr lang="en-US" sz="1600" b="1" baseline="-25000" dirty="0">
                  <a:latin typeface="Cambria Math" panose="02040503050406030204" pitchFamily="18" charset="0"/>
                  <a:ea typeface="Cambria Math" panose="02040503050406030204" pitchFamily="18" charset="0"/>
                  <a:cs typeface="Arial" panose="020B0604020202020204" pitchFamily="34" charset="0"/>
                </a:rPr>
                <a:t>y  </a:t>
              </a:r>
              <a:r>
                <a:rPr lang="en-US" sz="1600" b="1" dirty="0">
                  <a:latin typeface="Cambria Math" panose="02040503050406030204" pitchFamily="18" charset="0"/>
                  <a:ea typeface="Cambria Math" panose="02040503050406030204" pitchFamily="18" charset="0"/>
                  <a:cs typeface="Arial" panose="020B0604020202020204" pitchFamily="34" charset="0"/>
                </a:rPr>
                <a:t>=</a:t>
              </a:r>
            </a:p>
            <a:p>
              <a:pPr algn="ctr"/>
              <a:r>
                <a:rPr lang="en-US" sz="1600" b="1" dirty="0">
                  <a:latin typeface="Arial" panose="020B0604020202020204" pitchFamily="34" charset="0"/>
                  <a:cs typeface="Arial" panose="020B0604020202020204" pitchFamily="34" charset="0"/>
                </a:rPr>
                <a:t>115 µm</a:t>
              </a:r>
            </a:p>
          </p:txBody>
        </p:sp>
        <p:sp>
          <p:nvSpPr>
            <p:cNvPr id="44" name="TextBox 43">
              <a:extLst>
                <a:ext uri="{FF2B5EF4-FFF2-40B4-BE49-F238E27FC236}">
                  <a16:creationId xmlns:a16="http://schemas.microsoft.com/office/drawing/2014/main" id="{88702F7B-A52B-4601-9929-9592BE8F0E2D}"/>
                </a:ext>
              </a:extLst>
            </p:cNvPr>
            <p:cNvSpPr txBox="1"/>
            <p:nvPr/>
          </p:nvSpPr>
          <p:spPr>
            <a:xfrm>
              <a:off x="6249588" y="4885457"/>
              <a:ext cx="911806" cy="573795"/>
            </a:xfrm>
            <a:prstGeom prst="rect">
              <a:avLst/>
            </a:prstGeom>
            <a:solidFill>
              <a:srgbClr val="FFFF00"/>
            </a:solidFill>
            <a:ln>
              <a:noFill/>
            </a:ln>
          </p:spPr>
          <p:txBody>
            <a:bodyPr wrap="none" rtlCol="0">
              <a:spAutoFit/>
            </a:bodyPr>
            <a:lstStyle/>
            <a:p>
              <a:pPr algn="ctr"/>
              <a:r>
                <a:rPr lang="el-GR" sz="1600" b="1" dirty="0">
                  <a:latin typeface="Cambria Math" panose="02040503050406030204" pitchFamily="18" charset="0"/>
                  <a:ea typeface="Cambria Math" panose="02040503050406030204" pitchFamily="18" charset="0"/>
                  <a:cs typeface="Arial" panose="020B0604020202020204" pitchFamily="34" charset="0"/>
                </a:rPr>
                <a:t>σ</a:t>
              </a:r>
              <a:r>
                <a:rPr lang="en-US" sz="1600" b="1" dirty="0">
                  <a:latin typeface="Cambria Math" panose="02040503050406030204" pitchFamily="18" charset="0"/>
                  <a:ea typeface="Cambria Math" panose="02040503050406030204" pitchFamily="18" charset="0"/>
                  <a:cs typeface="Arial" panose="020B0604020202020204" pitchFamily="34" charset="0"/>
                </a:rPr>
                <a:t> </a:t>
              </a:r>
              <a:r>
                <a:rPr lang="en-US" sz="1600" b="1" baseline="-25000" dirty="0">
                  <a:latin typeface="Cambria Math" panose="02040503050406030204" pitchFamily="18" charset="0"/>
                  <a:ea typeface="Cambria Math" panose="02040503050406030204" pitchFamily="18" charset="0"/>
                  <a:cs typeface="Arial" panose="020B0604020202020204" pitchFamily="34" charset="0"/>
                </a:rPr>
                <a:t>x </a:t>
              </a:r>
              <a:r>
                <a:rPr lang="en-US" sz="1600" b="1" dirty="0">
                  <a:latin typeface="Cambria Math" panose="02040503050406030204" pitchFamily="18" charset="0"/>
                  <a:ea typeface="Cambria Math" panose="02040503050406030204" pitchFamily="18" charset="0"/>
                  <a:cs typeface="Arial" panose="020B0604020202020204" pitchFamily="34" charset="0"/>
                </a:rPr>
                <a:t>=</a:t>
              </a:r>
            </a:p>
            <a:p>
              <a:pPr algn="ctr"/>
              <a:r>
                <a:rPr lang="en-US" sz="1600" b="1" dirty="0">
                  <a:latin typeface="Arial" panose="020B0604020202020204" pitchFamily="34" charset="0"/>
                  <a:cs typeface="Arial" panose="020B0604020202020204" pitchFamily="34" charset="0"/>
                </a:rPr>
                <a:t>426 µm</a:t>
              </a:r>
            </a:p>
          </p:txBody>
        </p:sp>
      </p:grpSp>
      <p:sp>
        <p:nvSpPr>
          <p:cNvPr id="28" name="Title 1">
            <a:extLst>
              <a:ext uri="{FF2B5EF4-FFF2-40B4-BE49-F238E27FC236}">
                <a16:creationId xmlns:a16="http://schemas.microsoft.com/office/drawing/2014/main" id="{46BE7512-F31A-46CA-BF6A-3973A8EB6A3E}"/>
              </a:ext>
            </a:extLst>
          </p:cNvPr>
          <p:cNvSpPr txBox="1">
            <a:spLocks noGrp="1"/>
          </p:cNvSpPr>
          <p:nvPr>
            <p:ph type="title"/>
          </p:nvPr>
        </p:nvSpPr>
        <p:spPr>
          <a:xfrm>
            <a:off x="8336" y="-8097"/>
            <a:ext cx="11898630" cy="91440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4400" dirty="0"/>
              <a:t>Progress @ UVA: </a:t>
            </a:r>
            <a:r>
              <a:rPr lang="en-US" sz="4400" dirty="0">
                <a:solidFill>
                  <a:schemeClr val="accent1">
                    <a:lumMod val="75000"/>
                  </a:schemeClr>
                </a:solidFill>
              </a:rPr>
              <a:t>Large GEM Prototype with U-V r/o</a:t>
            </a:r>
          </a:p>
        </p:txBody>
      </p:sp>
      <p:sp>
        <p:nvSpPr>
          <p:cNvPr id="3" name="Footer Placeholder 2">
            <a:extLst>
              <a:ext uri="{FF2B5EF4-FFF2-40B4-BE49-F238E27FC236}">
                <a16:creationId xmlns:a16="http://schemas.microsoft.com/office/drawing/2014/main" id="{52174E75-5E13-415D-BA24-72BF57331D0E}"/>
              </a:ext>
            </a:extLst>
          </p:cNvPr>
          <p:cNvSpPr>
            <a:spLocks noGrp="1"/>
          </p:cNvSpPr>
          <p:nvPr>
            <p:ph type="ftr" sz="quarter" idx="11"/>
          </p:nvPr>
        </p:nvSpPr>
        <p:spPr/>
        <p:txBody>
          <a:bodyPr/>
          <a:lstStyle/>
          <a:p>
            <a:r>
              <a:rPr lang="en-US"/>
              <a:t>EIC Detector R&amp;D AC Meeting @ BNL, 1/24/2019</a:t>
            </a:r>
          </a:p>
        </p:txBody>
      </p:sp>
      <p:sp>
        <p:nvSpPr>
          <p:cNvPr id="4" name="Slide Number Placeholder 3">
            <a:extLst>
              <a:ext uri="{FF2B5EF4-FFF2-40B4-BE49-F238E27FC236}">
                <a16:creationId xmlns:a16="http://schemas.microsoft.com/office/drawing/2014/main" id="{4CC26E70-A310-4862-8D7E-F7C0160544E4}"/>
              </a:ext>
            </a:extLst>
          </p:cNvPr>
          <p:cNvSpPr>
            <a:spLocks noGrp="1"/>
          </p:cNvSpPr>
          <p:nvPr>
            <p:ph type="sldNum" sz="quarter" idx="12"/>
          </p:nvPr>
        </p:nvSpPr>
        <p:spPr/>
        <p:txBody>
          <a:bodyPr/>
          <a:lstStyle/>
          <a:p>
            <a:fld id="{BB6C9879-F642-4539-B771-5858C2549C41}" type="slidenum">
              <a:rPr lang="en-US" smtClean="0"/>
              <a:t>29</a:t>
            </a:fld>
            <a:endParaRPr lang="en-US"/>
          </a:p>
        </p:txBody>
      </p:sp>
    </p:spTree>
    <p:extLst>
      <p:ext uri="{BB962C8B-B14F-4D97-AF65-F5344CB8AC3E}">
        <p14:creationId xmlns:p14="http://schemas.microsoft.com/office/powerpoint/2010/main" val="34087666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1F298F-26C5-45EC-90D7-20D6C6A6B325}"/>
              </a:ext>
            </a:extLst>
          </p:cNvPr>
          <p:cNvSpPr>
            <a:spLocks noGrp="1"/>
          </p:cNvSpPr>
          <p:nvPr>
            <p:ph type="title"/>
          </p:nvPr>
        </p:nvSpPr>
        <p:spPr/>
        <p:txBody>
          <a:bodyPr/>
          <a:lstStyle/>
          <a:p>
            <a:r>
              <a:rPr lang="en-US" dirty="0"/>
              <a:t>The eRD6 Consortium</a:t>
            </a:r>
          </a:p>
        </p:txBody>
      </p:sp>
      <p:sp>
        <p:nvSpPr>
          <p:cNvPr id="3" name="Rectangle 2">
            <a:extLst>
              <a:ext uri="{FF2B5EF4-FFF2-40B4-BE49-F238E27FC236}">
                <a16:creationId xmlns:a16="http://schemas.microsoft.com/office/drawing/2014/main" id="{907FF52C-D4B0-4EAD-8E15-D726552778AD}"/>
              </a:ext>
            </a:extLst>
          </p:cNvPr>
          <p:cNvSpPr/>
          <p:nvPr/>
        </p:nvSpPr>
        <p:spPr>
          <a:xfrm>
            <a:off x="944880" y="1311443"/>
            <a:ext cx="9406890" cy="4955203"/>
          </a:xfrm>
          <a:prstGeom prst="rect">
            <a:avLst/>
          </a:prstGeom>
        </p:spPr>
        <p:txBody>
          <a:bodyPr wrap="square">
            <a:spAutoFit/>
          </a:bodyPr>
          <a:lstStyle/>
          <a:p>
            <a:r>
              <a:rPr lang="en-US" sz="2400" dirty="0"/>
              <a:t>❖ Stony Brook University (SBU) </a:t>
            </a:r>
          </a:p>
          <a:p>
            <a:pPr lvl="1"/>
            <a:r>
              <a:rPr lang="en-US" sz="2000" dirty="0"/>
              <a:t>People: K. </a:t>
            </a:r>
            <a:r>
              <a:rPr lang="en-US" sz="2000" dirty="0" err="1"/>
              <a:t>Dehmelt</a:t>
            </a:r>
            <a:r>
              <a:rPr lang="en-US" sz="2000" dirty="0"/>
              <a:t>, A. Deshpande, P. Garg, T.K. </a:t>
            </a:r>
            <a:r>
              <a:rPr lang="en-US" sz="2000" dirty="0" err="1"/>
              <a:t>Hemmick</a:t>
            </a:r>
            <a:r>
              <a:rPr lang="en-US" sz="2000" dirty="0"/>
              <a:t> </a:t>
            </a:r>
          </a:p>
          <a:p>
            <a:pPr lvl="1"/>
            <a:r>
              <a:rPr lang="en-US" sz="2000" b="1" dirty="0"/>
              <a:t>R&amp;D: Short radiator length RICH; Large mirror coating, TPC-IBF </a:t>
            </a:r>
          </a:p>
          <a:p>
            <a:pPr lvl="1"/>
            <a:endParaRPr lang="en-US" sz="2000" b="1" dirty="0"/>
          </a:p>
          <a:p>
            <a:r>
              <a:rPr lang="en-US" sz="2400" dirty="0"/>
              <a:t>❖ Temple University</a:t>
            </a:r>
          </a:p>
          <a:p>
            <a:pPr lvl="1"/>
            <a:r>
              <a:rPr lang="en-US" sz="2000" dirty="0"/>
              <a:t>People: B. </a:t>
            </a:r>
            <a:r>
              <a:rPr lang="en-US" sz="2000" dirty="0" err="1"/>
              <a:t>Surrow</a:t>
            </a:r>
            <a:r>
              <a:rPr lang="en-US" sz="2000" dirty="0"/>
              <a:t>, M. </a:t>
            </a:r>
            <a:r>
              <a:rPr lang="en-US" sz="2000" dirty="0" err="1"/>
              <a:t>Posik</a:t>
            </a:r>
            <a:r>
              <a:rPr lang="en-US" sz="2000" dirty="0"/>
              <a:t>, A . Quintero</a:t>
            </a:r>
          </a:p>
          <a:p>
            <a:pPr lvl="1"/>
            <a:r>
              <a:rPr lang="en-US" sz="2000" b="1" dirty="0"/>
              <a:t>R&amp;D: Commercial GEMs, MPGD-based trackers, tracking simulations</a:t>
            </a:r>
          </a:p>
          <a:p>
            <a:pPr lvl="1"/>
            <a:endParaRPr lang="en-US" sz="2000" b="1" dirty="0"/>
          </a:p>
          <a:p>
            <a:r>
              <a:rPr lang="en-US" sz="2400" dirty="0"/>
              <a:t>❖ University Of Virginia (</a:t>
            </a:r>
            <a:r>
              <a:rPr lang="en-US" sz="2400" dirty="0" err="1"/>
              <a:t>UVa</a:t>
            </a:r>
            <a:r>
              <a:rPr lang="en-US" sz="2400" dirty="0"/>
              <a:t>) </a:t>
            </a:r>
          </a:p>
          <a:p>
            <a:pPr lvl="1"/>
            <a:r>
              <a:rPr lang="en-US" sz="2000" dirty="0"/>
              <a:t>People: K. </a:t>
            </a:r>
            <a:r>
              <a:rPr lang="en-US" sz="2000" dirty="0" err="1"/>
              <a:t>Gnanvo</a:t>
            </a:r>
            <a:r>
              <a:rPr lang="en-US" sz="2000" dirty="0"/>
              <a:t>, N. </a:t>
            </a:r>
            <a:r>
              <a:rPr lang="en-US" sz="2000" dirty="0" err="1"/>
              <a:t>Liyanage</a:t>
            </a:r>
            <a:r>
              <a:rPr lang="en-US" sz="2000" dirty="0"/>
              <a:t> </a:t>
            </a:r>
          </a:p>
          <a:p>
            <a:pPr lvl="1"/>
            <a:r>
              <a:rPr lang="en-US" sz="2000" b="1" dirty="0"/>
              <a:t>R&amp;D: Large &amp; low mass GEM with u-v readout; Chromium-GEM (Cr-GEM)</a:t>
            </a:r>
          </a:p>
          <a:p>
            <a:pPr lvl="1"/>
            <a:endParaRPr lang="en-US" sz="2000" b="1" dirty="0"/>
          </a:p>
          <a:p>
            <a:r>
              <a:rPr lang="en-US" sz="2400" dirty="0"/>
              <a:t>❖ Yale University </a:t>
            </a:r>
          </a:p>
          <a:p>
            <a:pPr lvl="1"/>
            <a:r>
              <a:rPr lang="en-US" sz="2000" dirty="0"/>
              <a:t>People: D. </a:t>
            </a:r>
            <a:r>
              <a:rPr lang="en-US" sz="2000" dirty="0" err="1"/>
              <a:t>Majka</a:t>
            </a:r>
            <a:r>
              <a:rPr lang="en-US" sz="2000" dirty="0"/>
              <a:t>, N. Smirnov</a:t>
            </a:r>
          </a:p>
          <a:p>
            <a:pPr lvl="1"/>
            <a:r>
              <a:rPr lang="en-US" sz="2000" b="1" dirty="0"/>
              <a:t>R&amp;D: TPC characterization studies</a:t>
            </a:r>
            <a:endParaRPr lang="en-US" sz="2400" b="1" dirty="0"/>
          </a:p>
        </p:txBody>
      </p:sp>
      <p:sp>
        <p:nvSpPr>
          <p:cNvPr id="5" name="Footer Placeholder 4">
            <a:extLst>
              <a:ext uri="{FF2B5EF4-FFF2-40B4-BE49-F238E27FC236}">
                <a16:creationId xmlns:a16="http://schemas.microsoft.com/office/drawing/2014/main" id="{966FEC1B-AD5F-42E7-A18B-F22C75FB90D3}"/>
              </a:ext>
            </a:extLst>
          </p:cNvPr>
          <p:cNvSpPr>
            <a:spLocks noGrp="1"/>
          </p:cNvSpPr>
          <p:nvPr>
            <p:ph type="ftr" sz="quarter" idx="11"/>
          </p:nvPr>
        </p:nvSpPr>
        <p:spPr/>
        <p:txBody>
          <a:bodyPr/>
          <a:lstStyle/>
          <a:p>
            <a:r>
              <a:rPr lang="en-US"/>
              <a:t>EIC Detector R&amp;D AC Meeting @ BNL, 1/24/2019</a:t>
            </a:r>
          </a:p>
        </p:txBody>
      </p:sp>
      <p:sp>
        <p:nvSpPr>
          <p:cNvPr id="6" name="Slide Number Placeholder 5">
            <a:extLst>
              <a:ext uri="{FF2B5EF4-FFF2-40B4-BE49-F238E27FC236}">
                <a16:creationId xmlns:a16="http://schemas.microsoft.com/office/drawing/2014/main" id="{779D57D3-7C5F-4332-97B4-A4E0CDBDF06D}"/>
              </a:ext>
            </a:extLst>
          </p:cNvPr>
          <p:cNvSpPr>
            <a:spLocks noGrp="1"/>
          </p:cNvSpPr>
          <p:nvPr>
            <p:ph type="sldNum" sz="quarter" idx="12"/>
          </p:nvPr>
        </p:nvSpPr>
        <p:spPr/>
        <p:txBody>
          <a:bodyPr/>
          <a:lstStyle/>
          <a:p>
            <a:fld id="{BB6C9879-F642-4539-B771-5858C2549C41}" type="slidenum">
              <a:rPr lang="en-US" smtClean="0"/>
              <a:t>3</a:t>
            </a:fld>
            <a:endParaRPr lang="en-US"/>
          </a:p>
        </p:txBody>
      </p:sp>
    </p:spTree>
    <p:extLst>
      <p:ext uri="{BB962C8B-B14F-4D97-AF65-F5344CB8AC3E}">
        <p14:creationId xmlns:p14="http://schemas.microsoft.com/office/powerpoint/2010/main" val="24549821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521E3560-F49A-4045-88F9-2736DE071698}"/>
              </a:ext>
            </a:extLst>
          </p:cNvPr>
          <p:cNvGrpSpPr/>
          <p:nvPr/>
        </p:nvGrpSpPr>
        <p:grpSpPr>
          <a:xfrm>
            <a:off x="6192395" y="4204395"/>
            <a:ext cx="5923405" cy="2429826"/>
            <a:chOff x="6192395" y="4248983"/>
            <a:chExt cx="5923405" cy="2429826"/>
          </a:xfrm>
        </p:grpSpPr>
        <p:grpSp>
          <p:nvGrpSpPr>
            <p:cNvPr id="3" name="Group 2">
              <a:extLst>
                <a:ext uri="{FF2B5EF4-FFF2-40B4-BE49-F238E27FC236}">
                  <a16:creationId xmlns:a16="http://schemas.microsoft.com/office/drawing/2014/main" id="{6773F6BE-9BB0-47A1-8E82-A99708CDEFEA}"/>
                </a:ext>
              </a:extLst>
            </p:cNvPr>
            <p:cNvGrpSpPr/>
            <p:nvPr/>
          </p:nvGrpSpPr>
          <p:grpSpPr>
            <a:xfrm>
              <a:off x="6192395" y="4529969"/>
              <a:ext cx="5923405" cy="2148840"/>
              <a:chOff x="96395" y="4392760"/>
              <a:chExt cx="5923405" cy="2148840"/>
            </a:xfrm>
          </p:grpSpPr>
          <p:pic>
            <p:nvPicPr>
              <p:cNvPr id="17" name="Picture 16">
                <a:extLst>
                  <a:ext uri="{FF2B5EF4-FFF2-40B4-BE49-F238E27FC236}">
                    <a16:creationId xmlns:a16="http://schemas.microsoft.com/office/drawing/2014/main" id="{5B4ACC96-9B67-44B8-BF79-54BC7F82A07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395" y="4392760"/>
                <a:ext cx="5923405" cy="2148840"/>
              </a:xfrm>
              <a:prstGeom prst="rect">
                <a:avLst/>
              </a:prstGeom>
            </p:spPr>
          </p:pic>
          <p:sp>
            <p:nvSpPr>
              <p:cNvPr id="18" name="TextBox 17">
                <a:extLst>
                  <a:ext uri="{FF2B5EF4-FFF2-40B4-BE49-F238E27FC236}">
                    <a16:creationId xmlns:a16="http://schemas.microsoft.com/office/drawing/2014/main" id="{A3ABDAAE-AA62-46EE-99E7-27987D6EBA45}"/>
                  </a:ext>
                </a:extLst>
              </p:cNvPr>
              <p:cNvSpPr txBox="1"/>
              <p:nvPr/>
            </p:nvSpPr>
            <p:spPr>
              <a:xfrm>
                <a:off x="3560762" y="4743182"/>
                <a:ext cx="753979" cy="553998"/>
              </a:xfrm>
              <a:prstGeom prst="rect">
                <a:avLst/>
              </a:prstGeom>
              <a:solidFill>
                <a:srgbClr val="FFFF00"/>
              </a:solidFill>
            </p:spPr>
            <p:txBody>
              <a:bodyPr wrap="square" rtlCol="0">
                <a:spAutoFit/>
              </a:bodyPr>
              <a:lstStyle/>
              <a:p>
                <a:pPr algn="ctr"/>
                <a:r>
                  <a:rPr lang="en-US" sz="1000" b="1" dirty="0">
                    <a:latin typeface="Arial" panose="020B0604020202020204" pitchFamily="34" charset="0"/>
                    <a:ea typeface="Cambria Math" panose="02040503050406030204" pitchFamily="18" charset="0"/>
                    <a:cs typeface="Arial" panose="020B0604020202020204" pitchFamily="34" charset="0"/>
                  </a:rPr>
                  <a:t> </a:t>
                </a:r>
                <a:r>
                  <a:rPr lang="el-GR" sz="1000" b="1" dirty="0">
                    <a:latin typeface="Arial" panose="020B0604020202020204" pitchFamily="34" charset="0"/>
                    <a:ea typeface="Cambria Math" panose="02040503050406030204" pitchFamily="18" charset="0"/>
                    <a:cs typeface="Arial" panose="020B0604020202020204" pitchFamily="34" charset="0"/>
                  </a:rPr>
                  <a:t>σ</a:t>
                </a:r>
                <a:r>
                  <a:rPr lang="en-US" sz="1000" b="1" baseline="-25000" dirty="0">
                    <a:latin typeface="Arial" panose="020B0604020202020204" pitchFamily="34" charset="0"/>
                    <a:ea typeface="Cambria Math" panose="02040503050406030204" pitchFamily="18" charset="0"/>
                    <a:cs typeface="Arial" panose="020B0604020202020204" pitchFamily="34" charset="0"/>
                  </a:rPr>
                  <a:t>y</a:t>
                </a:r>
              </a:p>
              <a:p>
                <a:pPr algn="ctr"/>
                <a:r>
                  <a:rPr lang="en-US" sz="1000" b="1" dirty="0">
                    <a:latin typeface="Arial" panose="020B0604020202020204" pitchFamily="34" charset="0"/>
                    <a:ea typeface="Cambria Math" panose="02040503050406030204" pitchFamily="18" charset="0"/>
                    <a:cs typeface="Arial" panose="020B0604020202020204" pitchFamily="34" charset="0"/>
                  </a:rPr>
                  <a:t>=</a:t>
                </a:r>
              </a:p>
              <a:p>
                <a:pPr algn="ctr"/>
                <a:r>
                  <a:rPr lang="en-US" sz="1000" b="1" dirty="0">
                    <a:latin typeface="Arial" panose="020B0604020202020204" pitchFamily="34" charset="0"/>
                    <a:ea typeface="Cambria Math" panose="02040503050406030204" pitchFamily="18" charset="0"/>
                    <a:cs typeface="Arial" panose="020B0604020202020204" pitchFamily="34" charset="0"/>
                  </a:rPr>
                  <a:t>233 µm </a:t>
                </a:r>
                <a:endParaRPr lang="en-US" sz="1000" b="1" dirty="0">
                  <a:latin typeface="Arial" panose="020B0604020202020204" pitchFamily="34" charset="0"/>
                  <a:cs typeface="Arial" panose="020B0604020202020204" pitchFamily="34" charset="0"/>
                </a:endParaRPr>
              </a:p>
            </p:txBody>
          </p:sp>
          <p:sp>
            <p:nvSpPr>
              <p:cNvPr id="19" name="TextBox 18">
                <a:extLst>
                  <a:ext uri="{FF2B5EF4-FFF2-40B4-BE49-F238E27FC236}">
                    <a16:creationId xmlns:a16="http://schemas.microsoft.com/office/drawing/2014/main" id="{44BF49D7-4F0B-45D3-8D38-C995416153C8}"/>
                  </a:ext>
                </a:extLst>
              </p:cNvPr>
              <p:cNvSpPr txBox="1"/>
              <p:nvPr/>
            </p:nvSpPr>
            <p:spPr>
              <a:xfrm>
                <a:off x="558051" y="4743182"/>
                <a:ext cx="753979" cy="553998"/>
              </a:xfrm>
              <a:prstGeom prst="rect">
                <a:avLst/>
              </a:prstGeom>
              <a:solidFill>
                <a:srgbClr val="FFFF00"/>
              </a:solidFill>
            </p:spPr>
            <p:txBody>
              <a:bodyPr wrap="square" rtlCol="0">
                <a:spAutoFit/>
              </a:bodyPr>
              <a:lstStyle/>
              <a:p>
                <a:pPr algn="ctr"/>
                <a:r>
                  <a:rPr lang="en-US" sz="1000" b="1" dirty="0">
                    <a:latin typeface="Arial" panose="020B0604020202020204" pitchFamily="34" charset="0"/>
                    <a:ea typeface="Cambria Math" panose="02040503050406030204" pitchFamily="18" charset="0"/>
                    <a:cs typeface="Arial" panose="020B0604020202020204" pitchFamily="34" charset="0"/>
                  </a:rPr>
                  <a:t> </a:t>
                </a:r>
                <a:r>
                  <a:rPr lang="el-GR" sz="1000" b="1" dirty="0">
                    <a:latin typeface="Arial" panose="020B0604020202020204" pitchFamily="34" charset="0"/>
                    <a:ea typeface="Cambria Math" panose="02040503050406030204" pitchFamily="18" charset="0"/>
                    <a:cs typeface="Arial" panose="020B0604020202020204" pitchFamily="34" charset="0"/>
                  </a:rPr>
                  <a:t>σ</a:t>
                </a:r>
                <a:r>
                  <a:rPr lang="en-US" sz="1000" b="1" baseline="-25000" dirty="0">
                    <a:latin typeface="Arial" panose="020B0604020202020204" pitchFamily="34" charset="0"/>
                    <a:ea typeface="Cambria Math" panose="02040503050406030204" pitchFamily="18" charset="0"/>
                    <a:cs typeface="Arial" panose="020B0604020202020204" pitchFamily="34" charset="0"/>
                  </a:rPr>
                  <a:t>x</a:t>
                </a:r>
              </a:p>
              <a:p>
                <a:pPr algn="ctr"/>
                <a:r>
                  <a:rPr lang="en-US" sz="1000" b="1" dirty="0">
                    <a:latin typeface="Arial" panose="020B0604020202020204" pitchFamily="34" charset="0"/>
                    <a:ea typeface="Cambria Math" panose="02040503050406030204" pitchFamily="18" charset="0"/>
                    <a:cs typeface="Arial" panose="020B0604020202020204" pitchFamily="34" charset="0"/>
                  </a:rPr>
                  <a:t>=</a:t>
                </a:r>
              </a:p>
              <a:p>
                <a:pPr algn="ctr"/>
                <a:r>
                  <a:rPr lang="en-US" sz="1000" b="1" dirty="0">
                    <a:latin typeface="Arial" panose="020B0604020202020204" pitchFamily="34" charset="0"/>
                    <a:ea typeface="Cambria Math" panose="02040503050406030204" pitchFamily="18" charset="0"/>
                    <a:cs typeface="Arial" panose="020B0604020202020204" pitchFamily="34" charset="0"/>
                  </a:rPr>
                  <a:t> 956 µm </a:t>
                </a:r>
                <a:endParaRPr lang="en-US" sz="1000" b="1" dirty="0">
                  <a:latin typeface="Arial" panose="020B0604020202020204" pitchFamily="34" charset="0"/>
                  <a:cs typeface="Arial" panose="020B0604020202020204" pitchFamily="34" charset="0"/>
                </a:endParaRPr>
              </a:p>
            </p:txBody>
          </p:sp>
        </p:grpSp>
        <p:sp>
          <p:nvSpPr>
            <p:cNvPr id="31" name="TextBox 30">
              <a:extLst>
                <a:ext uri="{FF2B5EF4-FFF2-40B4-BE49-F238E27FC236}">
                  <a16:creationId xmlns:a16="http://schemas.microsoft.com/office/drawing/2014/main" id="{16CF68D6-61AF-4960-8783-08609565F806}"/>
                </a:ext>
              </a:extLst>
            </p:cNvPr>
            <p:cNvSpPr txBox="1"/>
            <p:nvPr/>
          </p:nvSpPr>
          <p:spPr>
            <a:xfrm>
              <a:off x="6258497" y="4248983"/>
              <a:ext cx="5791200" cy="307777"/>
            </a:xfrm>
            <a:prstGeom prst="rect">
              <a:avLst/>
            </a:prstGeom>
            <a:noFill/>
          </p:spPr>
          <p:txBody>
            <a:bodyPr wrap="square" rtlCol="0">
              <a:spAutoFit/>
            </a:bodyPr>
            <a:lstStyle/>
            <a:p>
              <a:pPr algn="ctr"/>
              <a:r>
                <a:rPr lang="en-US" sz="1400" b="1" dirty="0">
                  <a:solidFill>
                    <a:srgbClr val="00B050"/>
                  </a:solidFill>
                  <a:latin typeface="Arial" panose="020B0604020202020204" pitchFamily="34" charset="0"/>
                  <a:cs typeface="Arial" panose="020B0604020202020204" pitchFamily="34" charset="0"/>
                </a:rPr>
                <a:t>Spatial resolution: severe distortion area</a:t>
              </a:r>
            </a:p>
          </p:txBody>
        </p:sp>
      </p:grpSp>
      <p:grpSp>
        <p:nvGrpSpPr>
          <p:cNvPr id="4" name="Group 3">
            <a:extLst>
              <a:ext uri="{FF2B5EF4-FFF2-40B4-BE49-F238E27FC236}">
                <a16:creationId xmlns:a16="http://schemas.microsoft.com/office/drawing/2014/main" id="{39789A27-BD77-4630-80CA-6A804E6A00BC}"/>
              </a:ext>
            </a:extLst>
          </p:cNvPr>
          <p:cNvGrpSpPr/>
          <p:nvPr/>
        </p:nvGrpSpPr>
        <p:grpSpPr>
          <a:xfrm>
            <a:off x="133750" y="4191000"/>
            <a:ext cx="5923405" cy="2456617"/>
            <a:chOff x="106492" y="4248983"/>
            <a:chExt cx="5923405" cy="2456617"/>
          </a:xfrm>
        </p:grpSpPr>
        <p:grpSp>
          <p:nvGrpSpPr>
            <p:cNvPr id="5" name="Group 4">
              <a:extLst>
                <a:ext uri="{FF2B5EF4-FFF2-40B4-BE49-F238E27FC236}">
                  <a16:creationId xmlns:a16="http://schemas.microsoft.com/office/drawing/2014/main" id="{92B4057D-AABE-401C-A9AA-C4A5DCE85529}"/>
                </a:ext>
              </a:extLst>
            </p:cNvPr>
            <p:cNvGrpSpPr/>
            <p:nvPr/>
          </p:nvGrpSpPr>
          <p:grpSpPr>
            <a:xfrm>
              <a:off x="106492" y="4556760"/>
              <a:ext cx="5923405" cy="2148840"/>
              <a:chOff x="6172200" y="4392760"/>
              <a:chExt cx="5923405" cy="2148840"/>
            </a:xfrm>
          </p:grpSpPr>
          <p:pic>
            <p:nvPicPr>
              <p:cNvPr id="21" name="Picture 20">
                <a:extLst>
                  <a:ext uri="{FF2B5EF4-FFF2-40B4-BE49-F238E27FC236}">
                    <a16:creationId xmlns:a16="http://schemas.microsoft.com/office/drawing/2014/main" id="{60730071-53CB-4C1F-A49F-ED5E60497A0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72200" y="4392760"/>
                <a:ext cx="5923405" cy="2148840"/>
              </a:xfrm>
              <a:prstGeom prst="rect">
                <a:avLst/>
              </a:prstGeom>
            </p:spPr>
          </p:pic>
          <p:sp>
            <p:nvSpPr>
              <p:cNvPr id="22" name="TextBox 21">
                <a:extLst>
                  <a:ext uri="{FF2B5EF4-FFF2-40B4-BE49-F238E27FC236}">
                    <a16:creationId xmlns:a16="http://schemas.microsoft.com/office/drawing/2014/main" id="{0DEE6955-B35E-4780-AAEF-0E4446C99A15}"/>
                  </a:ext>
                </a:extLst>
              </p:cNvPr>
              <p:cNvSpPr txBox="1"/>
              <p:nvPr/>
            </p:nvSpPr>
            <p:spPr>
              <a:xfrm>
                <a:off x="9684546" y="4743182"/>
                <a:ext cx="792559" cy="553998"/>
              </a:xfrm>
              <a:prstGeom prst="rect">
                <a:avLst/>
              </a:prstGeom>
              <a:solidFill>
                <a:srgbClr val="FFFF00"/>
              </a:solidFill>
              <a:ln>
                <a:noFill/>
              </a:ln>
            </p:spPr>
            <p:txBody>
              <a:bodyPr wrap="square" rtlCol="0">
                <a:spAutoFit/>
              </a:bodyPr>
              <a:lstStyle/>
              <a:p>
                <a:pPr algn="ctr"/>
                <a:r>
                  <a:rPr lang="en-US" sz="1000" b="1" dirty="0">
                    <a:latin typeface="Arial" panose="020B0604020202020204" pitchFamily="34" charset="0"/>
                    <a:ea typeface="Cambria Math" panose="02040503050406030204" pitchFamily="18" charset="0"/>
                    <a:cs typeface="Arial" panose="020B0604020202020204" pitchFamily="34" charset="0"/>
                  </a:rPr>
                  <a:t> </a:t>
                </a:r>
                <a:r>
                  <a:rPr lang="el-GR" sz="1000" b="1" dirty="0">
                    <a:latin typeface="Arial" panose="020B0604020202020204" pitchFamily="34" charset="0"/>
                    <a:ea typeface="Cambria Math" panose="02040503050406030204" pitchFamily="18" charset="0"/>
                    <a:cs typeface="Arial" panose="020B0604020202020204" pitchFamily="34" charset="0"/>
                  </a:rPr>
                  <a:t>σ</a:t>
                </a:r>
                <a:r>
                  <a:rPr lang="en-US" sz="1000" b="1" baseline="-25000" dirty="0">
                    <a:latin typeface="Arial" panose="020B0604020202020204" pitchFamily="34" charset="0"/>
                    <a:ea typeface="Cambria Math" panose="02040503050406030204" pitchFamily="18" charset="0"/>
                    <a:cs typeface="Arial" panose="020B0604020202020204" pitchFamily="34" charset="0"/>
                  </a:rPr>
                  <a:t>y</a:t>
                </a:r>
              </a:p>
              <a:p>
                <a:pPr algn="ctr"/>
                <a:r>
                  <a:rPr lang="en-US" sz="1000" b="1" dirty="0">
                    <a:latin typeface="Arial" panose="020B0604020202020204" pitchFamily="34" charset="0"/>
                    <a:ea typeface="Cambria Math" panose="02040503050406030204" pitchFamily="18" charset="0"/>
                    <a:cs typeface="Arial" panose="020B0604020202020204" pitchFamily="34" charset="0"/>
                  </a:rPr>
                  <a:t>=</a:t>
                </a:r>
              </a:p>
              <a:p>
                <a:pPr algn="ctr"/>
                <a:r>
                  <a:rPr lang="en-US" sz="1000" b="1" dirty="0">
                    <a:latin typeface="Arial" panose="020B0604020202020204" pitchFamily="34" charset="0"/>
                    <a:ea typeface="Cambria Math" panose="02040503050406030204" pitchFamily="18" charset="0"/>
                    <a:cs typeface="Arial" panose="020B0604020202020204" pitchFamily="34" charset="0"/>
                  </a:rPr>
                  <a:t>115 µm </a:t>
                </a:r>
                <a:endParaRPr lang="en-US" sz="1000" b="1" dirty="0">
                  <a:latin typeface="Arial" panose="020B0604020202020204" pitchFamily="34" charset="0"/>
                  <a:cs typeface="Arial" panose="020B0604020202020204" pitchFamily="34" charset="0"/>
                </a:endParaRPr>
              </a:p>
            </p:txBody>
          </p:sp>
          <p:sp>
            <p:nvSpPr>
              <p:cNvPr id="23" name="TextBox 22">
                <a:extLst>
                  <a:ext uri="{FF2B5EF4-FFF2-40B4-BE49-F238E27FC236}">
                    <a16:creationId xmlns:a16="http://schemas.microsoft.com/office/drawing/2014/main" id="{3F5DEDF4-8A42-41A3-9BC6-DDDAE3BCDA5C}"/>
                  </a:ext>
                </a:extLst>
              </p:cNvPr>
              <p:cNvSpPr txBox="1"/>
              <p:nvPr/>
            </p:nvSpPr>
            <p:spPr>
              <a:xfrm>
                <a:off x="6653464" y="4743182"/>
                <a:ext cx="792559" cy="553998"/>
              </a:xfrm>
              <a:prstGeom prst="rect">
                <a:avLst/>
              </a:prstGeom>
              <a:solidFill>
                <a:srgbClr val="FFFF00"/>
              </a:solidFill>
              <a:ln>
                <a:noFill/>
              </a:ln>
            </p:spPr>
            <p:txBody>
              <a:bodyPr wrap="square" rtlCol="0">
                <a:spAutoFit/>
              </a:bodyPr>
              <a:lstStyle/>
              <a:p>
                <a:pPr algn="ctr"/>
                <a:r>
                  <a:rPr lang="en-US" sz="1000" b="1" dirty="0">
                    <a:latin typeface="Arial" panose="020B0604020202020204" pitchFamily="34" charset="0"/>
                    <a:ea typeface="Cambria Math" panose="02040503050406030204" pitchFamily="18" charset="0"/>
                    <a:cs typeface="Arial" panose="020B0604020202020204" pitchFamily="34" charset="0"/>
                  </a:rPr>
                  <a:t> </a:t>
                </a:r>
                <a:r>
                  <a:rPr lang="el-GR" sz="1000" b="1" dirty="0">
                    <a:latin typeface="Arial" panose="020B0604020202020204" pitchFamily="34" charset="0"/>
                    <a:ea typeface="Cambria Math" panose="02040503050406030204" pitchFamily="18" charset="0"/>
                    <a:cs typeface="Arial" panose="020B0604020202020204" pitchFamily="34" charset="0"/>
                  </a:rPr>
                  <a:t>σ</a:t>
                </a:r>
                <a:r>
                  <a:rPr lang="en-US" sz="1000" b="1" baseline="-25000" dirty="0">
                    <a:latin typeface="Arial" panose="020B0604020202020204" pitchFamily="34" charset="0"/>
                    <a:ea typeface="Cambria Math" panose="02040503050406030204" pitchFamily="18" charset="0"/>
                    <a:cs typeface="Arial" panose="020B0604020202020204" pitchFamily="34" charset="0"/>
                  </a:rPr>
                  <a:t>x</a:t>
                </a:r>
                <a:endParaRPr lang="en-US" sz="1000" b="1" dirty="0">
                  <a:latin typeface="Arial" panose="020B0604020202020204" pitchFamily="34" charset="0"/>
                  <a:ea typeface="Cambria Math" panose="02040503050406030204" pitchFamily="18" charset="0"/>
                  <a:cs typeface="Arial" panose="020B0604020202020204" pitchFamily="34" charset="0"/>
                </a:endParaRPr>
              </a:p>
              <a:p>
                <a:pPr algn="ctr"/>
                <a:r>
                  <a:rPr lang="en-US" sz="1000" b="1" dirty="0">
                    <a:latin typeface="Arial" panose="020B0604020202020204" pitchFamily="34" charset="0"/>
                    <a:ea typeface="Cambria Math" panose="02040503050406030204" pitchFamily="18" charset="0"/>
                    <a:cs typeface="Arial" panose="020B0604020202020204" pitchFamily="34" charset="0"/>
                  </a:rPr>
                  <a:t>= </a:t>
                </a:r>
              </a:p>
              <a:p>
                <a:pPr algn="ctr"/>
                <a:r>
                  <a:rPr lang="en-US" sz="1000" b="1" dirty="0">
                    <a:latin typeface="Arial" panose="020B0604020202020204" pitchFamily="34" charset="0"/>
                    <a:ea typeface="Cambria Math" panose="02040503050406030204" pitchFamily="18" charset="0"/>
                    <a:cs typeface="Arial" panose="020B0604020202020204" pitchFamily="34" charset="0"/>
                  </a:rPr>
                  <a:t>426 µm </a:t>
                </a:r>
                <a:endParaRPr lang="en-US" sz="1000" b="1" dirty="0">
                  <a:latin typeface="Arial" panose="020B0604020202020204" pitchFamily="34" charset="0"/>
                  <a:cs typeface="Arial" panose="020B0604020202020204" pitchFamily="34" charset="0"/>
                </a:endParaRPr>
              </a:p>
            </p:txBody>
          </p:sp>
        </p:grpSp>
        <p:sp>
          <p:nvSpPr>
            <p:cNvPr id="32" name="TextBox 31">
              <a:extLst>
                <a:ext uri="{FF2B5EF4-FFF2-40B4-BE49-F238E27FC236}">
                  <a16:creationId xmlns:a16="http://schemas.microsoft.com/office/drawing/2014/main" id="{8074A50B-FB90-4759-98DF-ECB52DC46B5B}"/>
                </a:ext>
              </a:extLst>
            </p:cNvPr>
            <p:cNvSpPr txBox="1"/>
            <p:nvPr/>
          </p:nvSpPr>
          <p:spPr>
            <a:xfrm>
              <a:off x="172594" y="4248983"/>
              <a:ext cx="5791200" cy="307777"/>
            </a:xfrm>
            <a:prstGeom prst="rect">
              <a:avLst/>
            </a:prstGeom>
            <a:noFill/>
          </p:spPr>
          <p:txBody>
            <a:bodyPr wrap="square" rtlCol="0">
              <a:spAutoFit/>
            </a:bodyPr>
            <a:lstStyle/>
            <a:p>
              <a:pPr algn="ctr"/>
              <a:r>
                <a:rPr lang="en-US" sz="1400" b="1" dirty="0">
                  <a:solidFill>
                    <a:srgbClr val="FF0000"/>
                  </a:solidFill>
                  <a:latin typeface="Arial" panose="020B0604020202020204" pitchFamily="34" charset="0"/>
                  <a:cs typeface="Arial" panose="020B0604020202020204" pitchFamily="34" charset="0"/>
                </a:rPr>
                <a:t>Spatial resolution: moderate  distortion area</a:t>
              </a:r>
            </a:p>
          </p:txBody>
        </p:sp>
      </p:grpSp>
      <p:pic>
        <p:nvPicPr>
          <p:cNvPr id="15" name="Picture 14">
            <a:extLst>
              <a:ext uri="{FF2B5EF4-FFF2-40B4-BE49-F238E27FC236}">
                <a16:creationId xmlns:a16="http://schemas.microsoft.com/office/drawing/2014/main" id="{EBF5F15B-5067-4EE7-BDA4-9B4516F8479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4155"/>
          <a:stretch/>
        </p:blipFill>
        <p:spPr>
          <a:xfrm>
            <a:off x="4572000" y="762000"/>
            <a:ext cx="5486400" cy="3017520"/>
          </a:xfrm>
          <a:prstGeom prst="rect">
            <a:avLst/>
          </a:prstGeom>
        </p:spPr>
      </p:pic>
      <p:grpSp>
        <p:nvGrpSpPr>
          <p:cNvPr id="24" name="Group 23">
            <a:extLst>
              <a:ext uri="{FF2B5EF4-FFF2-40B4-BE49-F238E27FC236}">
                <a16:creationId xmlns:a16="http://schemas.microsoft.com/office/drawing/2014/main" id="{6638CA2A-4F5D-458E-A911-AA6425907C62}"/>
              </a:ext>
            </a:extLst>
          </p:cNvPr>
          <p:cNvGrpSpPr>
            <a:grpSpLocks noChangeAspect="1"/>
          </p:cNvGrpSpPr>
          <p:nvPr/>
        </p:nvGrpSpPr>
        <p:grpSpPr>
          <a:xfrm>
            <a:off x="10287712" y="2327482"/>
            <a:ext cx="1828800" cy="1787318"/>
            <a:chOff x="592496" y="3865513"/>
            <a:chExt cx="2743200" cy="2680977"/>
          </a:xfrm>
        </p:grpSpPr>
        <p:pic>
          <p:nvPicPr>
            <p:cNvPr id="26" name="Picture 25">
              <a:extLst>
                <a:ext uri="{FF2B5EF4-FFF2-40B4-BE49-F238E27FC236}">
                  <a16:creationId xmlns:a16="http://schemas.microsoft.com/office/drawing/2014/main" id="{1003D0E9-5A60-489A-B5F7-595E2651D0C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2496" y="3865513"/>
              <a:ext cx="2743200" cy="2680977"/>
            </a:xfrm>
            <a:prstGeom prst="rect">
              <a:avLst/>
            </a:prstGeom>
            <a:ln w="19050">
              <a:solidFill>
                <a:srgbClr val="00B050"/>
              </a:solidFill>
            </a:ln>
          </p:spPr>
        </p:pic>
        <p:sp>
          <p:nvSpPr>
            <p:cNvPr id="27" name="TextBox 26">
              <a:extLst>
                <a:ext uri="{FF2B5EF4-FFF2-40B4-BE49-F238E27FC236}">
                  <a16:creationId xmlns:a16="http://schemas.microsoft.com/office/drawing/2014/main" id="{CE5E3793-E318-4537-9203-F37CB9B5B1D6}"/>
                </a:ext>
              </a:extLst>
            </p:cNvPr>
            <p:cNvSpPr txBox="1"/>
            <p:nvPr/>
          </p:nvSpPr>
          <p:spPr>
            <a:xfrm>
              <a:off x="1450951" y="5455588"/>
              <a:ext cx="1449626" cy="646331"/>
            </a:xfrm>
            <a:prstGeom prst="rect">
              <a:avLst/>
            </a:prstGeom>
            <a:solidFill>
              <a:schemeClr val="bg1"/>
            </a:solidFill>
            <a:ln w="19050">
              <a:solidFill>
                <a:srgbClr val="00B050"/>
              </a:solidFill>
            </a:ln>
          </p:spPr>
          <p:txBody>
            <a:bodyPr wrap="square" rtlCol="0">
              <a:spAutoFit/>
            </a:bodyPr>
            <a:lstStyle/>
            <a:p>
              <a:r>
                <a:rPr lang="en-US" sz="1100" b="1" dirty="0">
                  <a:latin typeface="Arial" panose="020B0604020202020204" pitchFamily="34" charset="0"/>
                  <a:cs typeface="Arial" panose="020B0604020202020204" pitchFamily="34" charset="0"/>
                </a:rPr>
                <a:t>Severe distortions</a:t>
              </a:r>
            </a:p>
          </p:txBody>
        </p:sp>
      </p:grpSp>
      <p:grpSp>
        <p:nvGrpSpPr>
          <p:cNvPr id="28" name="Group 27">
            <a:extLst>
              <a:ext uri="{FF2B5EF4-FFF2-40B4-BE49-F238E27FC236}">
                <a16:creationId xmlns:a16="http://schemas.microsoft.com/office/drawing/2014/main" id="{C5139749-9D6D-485F-B08A-368A527FFF90}"/>
              </a:ext>
            </a:extLst>
          </p:cNvPr>
          <p:cNvGrpSpPr>
            <a:grpSpLocks noChangeAspect="1"/>
          </p:cNvGrpSpPr>
          <p:nvPr/>
        </p:nvGrpSpPr>
        <p:grpSpPr>
          <a:xfrm>
            <a:off x="10287000" y="346282"/>
            <a:ext cx="1828800" cy="1787318"/>
            <a:chOff x="592496" y="584629"/>
            <a:chExt cx="2743200" cy="2680977"/>
          </a:xfrm>
        </p:grpSpPr>
        <p:pic>
          <p:nvPicPr>
            <p:cNvPr id="29" name="Picture 28">
              <a:extLst>
                <a:ext uri="{FF2B5EF4-FFF2-40B4-BE49-F238E27FC236}">
                  <a16:creationId xmlns:a16="http://schemas.microsoft.com/office/drawing/2014/main" id="{72F20C95-ECBF-42A6-B195-47C63DA4419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92496" y="584629"/>
              <a:ext cx="2743200" cy="2680977"/>
            </a:xfrm>
            <a:prstGeom prst="rect">
              <a:avLst/>
            </a:prstGeom>
            <a:ln w="19050">
              <a:solidFill>
                <a:srgbClr val="FF0000"/>
              </a:solidFill>
            </a:ln>
          </p:spPr>
        </p:pic>
        <p:sp>
          <p:nvSpPr>
            <p:cNvPr id="30" name="TextBox 29">
              <a:extLst>
                <a:ext uri="{FF2B5EF4-FFF2-40B4-BE49-F238E27FC236}">
                  <a16:creationId xmlns:a16="http://schemas.microsoft.com/office/drawing/2014/main" id="{6F79AC37-6741-401E-B435-A2F48BC1E02D}"/>
                </a:ext>
              </a:extLst>
            </p:cNvPr>
            <p:cNvSpPr txBox="1"/>
            <p:nvPr/>
          </p:nvSpPr>
          <p:spPr>
            <a:xfrm>
              <a:off x="1452019" y="1125565"/>
              <a:ext cx="1469291" cy="646331"/>
            </a:xfrm>
            <a:prstGeom prst="rect">
              <a:avLst/>
            </a:prstGeom>
            <a:solidFill>
              <a:schemeClr val="bg1"/>
            </a:solidFill>
            <a:ln w="19050">
              <a:solidFill>
                <a:srgbClr val="FF0000"/>
              </a:solidFill>
            </a:ln>
          </p:spPr>
          <p:txBody>
            <a:bodyPr wrap="square" rtlCol="0">
              <a:spAutoFit/>
            </a:bodyPr>
            <a:lstStyle/>
            <a:p>
              <a:r>
                <a:rPr lang="en-US" sz="1100" b="1" dirty="0">
                  <a:latin typeface="Arial" panose="020B0604020202020204" pitchFamily="34" charset="0"/>
                  <a:cs typeface="Arial" panose="020B0604020202020204" pitchFamily="34" charset="0"/>
                </a:rPr>
                <a:t>Moderate distortions</a:t>
              </a:r>
            </a:p>
          </p:txBody>
        </p:sp>
      </p:grpSp>
      <p:sp>
        <p:nvSpPr>
          <p:cNvPr id="33" name="Rectangle 32">
            <a:extLst>
              <a:ext uri="{FF2B5EF4-FFF2-40B4-BE49-F238E27FC236}">
                <a16:creationId xmlns:a16="http://schemas.microsoft.com/office/drawing/2014/main" id="{C3A8FCBE-D50B-4C84-97B5-FA8653717D33}"/>
              </a:ext>
            </a:extLst>
          </p:cNvPr>
          <p:cNvSpPr/>
          <p:nvPr/>
        </p:nvSpPr>
        <p:spPr>
          <a:xfrm>
            <a:off x="8229600" y="1419488"/>
            <a:ext cx="137160" cy="137160"/>
          </a:xfrm>
          <a:prstGeom prst="rect">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5" name="Straight Connector 34">
            <a:extLst>
              <a:ext uri="{FF2B5EF4-FFF2-40B4-BE49-F238E27FC236}">
                <a16:creationId xmlns:a16="http://schemas.microsoft.com/office/drawing/2014/main" id="{1EBDC836-532C-4700-8503-60A78218BF1E}"/>
              </a:ext>
            </a:extLst>
          </p:cNvPr>
          <p:cNvCxnSpPr>
            <a:cxnSpLocks/>
          </p:cNvCxnSpPr>
          <p:nvPr/>
        </p:nvCxnSpPr>
        <p:spPr>
          <a:xfrm flipV="1">
            <a:off x="8229600" y="322468"/>
            <a:ext cx="2057400" cy="109702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194DD2D6-8945-4252-9254-1900FC4D96E3}"/>
              </a:ext>
            </a:extLst>
          </p:cNvPr>
          <p:cNvCxnSpPr>
            <a:cxnSpLocks/>
          </p:cNvCxnSpPr>
          <p:nvPr/>
        </p:nvCxnSpPr>
        <p:spPr>
          <a:xfrm>
            <a:off x="8224064" y="1533980"/>
            <a:ext cx="2062936" cy="59681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58527CAA-87EA-45F4-9553-0F61F8B4457B}"/>
              </a:ext>
            </a:extLst>
          </p:cNvPr>
          <p:cNvCxnSpPr>
            <a:cxnSpLocks/>
          </p:cNvCxnSpPr>
          <p:nvPr/>
        </p:nvCxnSpPr>
        <p:spPr>
          <a:xfrm>
            <a:off x="9753600" y="1909487"/>
            <a:ext cx="533400" cy="2253103"/>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sp>
        <p:nvSpPr>
          <p:cNvPr id="44" name="Rectangle 43">
            <a:extLst>
              <a:ext uri="{FF2B5EF4-FFF2-40B4-BE49-F238E27FC236}">
                <a16:creationId xmlns:a16="http://schemas.microsoft.com/office/drawing/2014/main" id="{1D65BA03-DD91-42D1-8391-3F827D2748BF}"/>
              </a:ext>
            </a:extLst>
          </p:cNvPr>
          <p:cNvSpPr/>
          <p:nvPr/>
        </p:nvSpPr>
        <p:spPr>
          <a:xfrm>
            <a:off x="9753600" y="1754436"/>
            <a:ext cx="137160" cy="137160"/>
          </a:xfrm>
          <a:prstGeom prst="rect">
            <a:avLst/>
          </a:prstGeom>
          <a:noFill/>
          <a:ln w="127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9" name="Straight Connector 48">
            <a:extLst>
              <a:ext uri="{FF2B5EF4-FFF2-40B4-BE49-F238E27FC236}">
                <a16:creationId xmlns:a16="http://schemas.microsoft.com/office/drawing/2014/main" id="{3DA4F53F-4BC3-4A37-B44D-FC0A14EB39F4}"/>
              </a:ext>
            </a:extLst>
          </p:cNvPr>
          <p:cNvCxnSpPr>
            <a:cxnSpLocks/>
          </p:cNvCxnSpPr>
          <p:nvPr/>
        </p:nvCxnSpPr>
        <p:spPr>
          <a:xfrm>
            <a:off x="9753600" y="1751690"/>
            <a:ext cx="533400" cy="575792"/>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sp>
        <p:nvSpPr>
          <p:cNvPr id="54" name="Rectangle 53">
            <a:extLst>
              <a:ext uri="{FF2B5EF4-FFF2-40B4-BE49-F238E27FC236}">
                <a16:creationId xmlns:a16="http://schemas.microsoft.com/office/drawing/2014/main" id="{DB4BC938-78A1-4BEE-8F1D-318C16361D52}"/>
              </a:ext>
            </a:extLst>
          </p:cNvPr>
          <p:cNvSpPr/>
          <p:nvPr/>
        </p:nvSpPr>
        <p:spPr>
          <a:xfrm>
            <a:off x="0" y="799879"/>
            <a:ext cx="4876800" cy="3391121"/>
          </a:xfrm>
          <a:prstGeom prst="rect">
            <a:avLst/>
          </a:prstGeom>
        </p:spPr>
        <p:txBody>
          <a:bodyPr wrap="square">
            <a:spAutoFit/>
          </a:bodyPr>
          <a:lstStyle/>
          <a:p>
            <a:pPr marL="182880" indent="-182880">
              <a:lnSpc>
                <a:spcPts val="2200"/>
              </a:lnSpc>
              <a:spcAft>
                <a:spcPts val="600"/>
              </a:spcAft>
            </a:pPr>
            <a:r>
              <a:rPr lang="en-US" sz="1600" dirty="0">
                <a:solidFill>
                  <a:srgbClr val="C00000"/>
                </a:solidFill>
                <a:latin typeface="Arial" panose="020B0604020202020204" pitchFamily="34" charset="0"/>
                <a:cs typeface="Arial" panose="020B0604020202020204" pitchFamily="34" charset="0"/>
              </a:rPr>
              <a:t>Quality issues with the U-V readout</a:t>
            </a:r>
            <a:endParaRPr lang="en-US" sz="1600" b="1" dirty="0">
              <a:solidFill>
                <a:srgbClr val="C00000"/>
              </a:solidFill>
              <a:latin typeface="Arial" panose="020B0604020202020204" pitchFamily="34" charset="0"/>
              <a:cs typeface="Arial" panose="020B0604020202020204" pitchFamily="34" charset="0"/>
            </a:endParaRPr>
          </a:p>
          <a:p>
            <a:pPr marL="182880" indent="-182880">
              <a:lnSpc>
                <a:spcPts val="2200"/>
              </a:lnSpc>
              <a:buFont typeface="Wingdings" panose="05000000000000000000" pitchFamily="2" charset="2"/>
              <a:buChar char="v"/>
            </a:pPr>
            <a:r>
              <a:rPr lang="en-US" sz="1400" b="1" dirty="0">
                <a:latin typeface="Arial" panose="020B0604020202020204" pitchFamily="34" charset="0"/>
                <a:cs typeface="Arial" panose="020B0604020202020204" pitchFamily="34" charset="0"/>
              </a:rPr>
              <a:t>Strange pattern in the reconstructed positions</a:t>
            </a:r>
          </a:p>
          <a:p>
            <a:pPr marL="365760" lvl="1" indent="-182880">
              <a:lnSpc>
                <a:spcPts val="2200"/>
              </a:lnSpc>
              <a:buFont typeface="Cambria Math" panose="02040503050406030204" pitchFamily="18" charset="0"/>
              <a:buChar char="⇨"/>
            </a:pPr>
            <a:r>
              <a:rPr lang="en-US" sz="1200" dirty="0">
                <a:latin typeface="Arial" panose="020B0604020202020204" pitchFamily="34" charset="0"/>
                <a:ea typeface="Cambria Math" panose="02040503050406030204" pitchFamily="18" charset="0"/>
                <a:cs typeface="Arial" panose="020B0604020202020204" pitchFamily="34" charset="0"/>
              </a:rPr>
              <a:t>We normally expected uniform distribution of the position</a:t>
            </a:r>
          </a:p>
          <a:p>
            <a:pPr marL="182880" lvl="0" indent="-182880">
              <a:lnSpc>
                <a:spcPts val="2200"/>
              </a:lnSpc>
              <a:buFont typeface="Wingdings" panose="05000000000000000000" pitchFamily="2" charset="2"/>
              <a:buChar char="v"/>
            </a:pPr>
            <a:r>
              <a:rPr lang="en-US" sz="1400" b="1" dirty="0">
                <a:solidFill>
                  <a:prstClr val="black"/>
                </a:solidFill>
                <a:latin typeface="Arial" panose="020B0604020202020204" pitchFamily="34" charset="0"/>
                <a:cs typeface="Arial" panose="020B0604020202020204" pitchFamily="34" charset="0"/>
              </a:rPr>
              <a:t>Cause of the problem still under investigation</a:t>
            </a:r>
          </a:p>
          <a:p>
            <a:pPr marL="365760" lvl="1" indent="-182880">
              <a:lnSpc>
                <a:spcPts val="2200"/>
              </a:lnSpc>
              <a:buFont typeface="Cambria Math" panose="02040503050406030204" pitchFamily="18" charset="0"/>
              <a:buChar char="⇨"/>
            </a:pPr>
            <a:r>
              <a:rPr lang="en-US" sz="1200" dirty="0">
                <a:latin typeface="Arial" panose="020B0604020202020204" pitchFamily="34" charset="0"/>
                <a:ea typeface="Cambria Math" panose="02040503050406030204" pitchFamily="18" charset="0"/>
                <a:cs typeface="Arial" panose="020B0604020202020204" pitchFamily="34" charset="0"/>
              </a:rPr>
              <a:t>Looks like a lot of strips are shorted, but could also be an issue with the zebra connection or the quality of the zebra strips</a:t>
            </a:r>
          </a:p>
          <a:p>
            <a:pPr marL="365760" lvl="1" indent="-182880">
              <a:lnSpc>
                <a:spcPts val="2200"/>
              </a:lnSpc>
              <a:buFont typeface="Cambria Math" panose="02040503050406030204" pitchFamily="18" charset="0"/>
              <a:buChar char="⇨"/>
            </a:pPr>
            <a:r>
              <a:rPr lang="en-US" sz="1200" dirty="0">
                <a:latin typeface="Arial" panose="020B0604020202020204" pitchFamily="34" charset="0"/>
                <a:ea typeface="Cambria Math" panose="02040503050406030204" pitchFamily="18" charset="0"/>
                <a:cs typeface="Arial" panose="020B0604020202020204" pitchFamily="34" charset="0"/>
              </a:rPr>
              <a:t>Pattern effect more pronounced in some area than other</a:t>
            </a:r>
          </a:p>
          <a:p>
            <a:pPr marL="182880" indent="-182880">
              <a:lnSpc>
                <a:spcPts val="2200"/>
              </a:lnSpc>
              <a:spcBef>
                <a:spcPts val="1200"/>
              </a:spcBef>
              <a:buFont typeface="Wingdings" panose="05000000000000000000" pitchFamily="2" charset="2"/>
              <a:buChar char="v"/>
            </a:pPr>
            <a:r>
              <a:rPr lang="en-US" sz="1400" b="1" dirty="0">
                <a:latin typeface="Arial" panose="020B0604020202020204" pitchFamily="34" charset="0"/>
                <a:cs typeface="Arial" panose="020B0604020202020204" pitchFamily="34" charset="0"/>
              </a:rPr>
              <a:t>Degradation of the spatial resolutions performances:</a:t>
            </a:r>
            <a:endParaRPr lang="en-US" sz="1400" dirty="0">
              <a:solidFill>
                <a:prstClr val="black"/>
              </a:solidFill>
              <a:latin typeface="Arial" panose="020B0604020202020204" pitchFamily="34" charset="0"/>
              <a:ea typeface="Cambria Math" panose="02040503050406030204" pitchFamily="18" charset="0"/>
              <a:cs typeface="Arial" panose="020B0604020202020204" pitchFamily="34" charset="0"/>
            </a:endParaRPr>
          </a:p>
          <a:p>
            <a:pPr marL="365760" lvl="1" indent="-182880">
              <a:lnSpc>
                <a:spcPts val="2200"/>
              </a:lnSpc>
              <a:buFont typeface="Cambria Math" panose="02040503050406030204" pitchFamily="18" charset="0"/>
              <a:buChar char="⇨"/>
            </a:pPr>
            <a:r>
              <a:rPr lang="en-US" sz="1200" dirty="0">
                <a:solidFill>
                  <a:prstClr val="black"/>
                </a:solidFill>
                <a:latin typeface="Arial" panose="020B0604020202020204" pitchFamily="34" charset="0"/>
                <a:ea typeface="Cambria Math" panose="02040503050406030204" pitchFamily="18" charset="0"/>
                <a:cs typeface="Arial" panose="020B0604020202020204" pitchFamily="34" charset="0"/>
              </a:rPr>
              <a:t>More pronounced where the distortions are severe </a:t>
            </a:r>
          </a:p>
          <a:p>
            <a:pPr marL="365760" lvl="1" indent="-182880">
              <a:lnSpc>
                <a:spcPts val="2200"/>
              </a:lnSpc>
              <a:buFont typeface="Cambria Math" panose="02040503050406030204" pitchFamily="18" charset="0"/>
              <a:buChar char="⇨"/>
            </a:pPr>
            <a:r>
              <a:rPr lang="en-US" sz="1200" b="1" dirty="0">
                <a:solidFill>
                  <a:srgbClr val="C00000"/>
                </a:solidFill>
                <a:latin typeface="Arial" panose="020B0604020202020204" pitchFamily="34" charset="0"/>
                <a:ea typeface="Cambria Math" panose="02040503050406030204" pitchFamily="18" charset="0"/>
                <a:cs typeface="Arial" panose="020B0604020202020204" pitchFamily="34" charset="0"/>
              </a:rPr>
              <a:t>But it is a production quality issue and not a fundamental issue with the U-V readout with double zebra connection </a:t>
            </a:r>
            <a:endParaRPr lang="en-US" sz="1100" b="1" dirty="0">
              <a:solidFill>
                <a:srgbClr val="C00000"/>
              </a:solidFill>
              <a:latin typeface="Arial" panose="020B0604020202020204" pitchFamily="34" charset="0"/>
              <a:ea typeface="Cambria Math" panose="02040503050406030204" pitchFamily="18" charset="0"/>
              <a:cs typeface="Arial" panose="020B0604020202020204" pitchFamily="34" charset="0"/>
            </a:endParaRPr>
          </a:p>
        </p:txBody>
      </p:sp>
      <p:sp>
        <p:nvSpPr>
          <p:cNvPr id="34" name="Title 1">
            <a:extLst>
              <a:ext uri="{FF2B5EF4-FFF2-40B4-BE49-F238E27FC236}">
                <a16:creationId xmlns:a16="http://schemas.microsoft.com/office/drawing/2014/main" id="{7CB825C9-03A2-475A-B580-B0D5D4443FBA}"/>
              </a:ext>
            </a:extLst>
          </p:cNvPr>
          <p:cNvSpPr txBox="1">
            <a:spLocks noGrp="1"/>
          </p:cNvSpPr>
          <p:nvPr>
            <p:ph type="title"/>
          </p:nvPr>
        </p:nvSpPr>
        <p:spPr>
          <a:xfrm>
            <a:off x="0" y="6851"/>
            <a:ext cx="11898630" cy="91440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4400" dirty="0"/>
              <a:t>Progress @ UVA: </a:t>
            </a:r>
            <a:r>
              <a:rPr lang="en-US" sz="4400" dirty="0">
                <a:solidFill>
                  <a:schemeClr val="accent1">
                    <a:lumMod val="75000"/>
                  </a:schemeClr>
                </a:solidFill>
              </a:rPr>
              <a:t>Large GEM Prototype with U-V r/o</a:t>
            </a:r>
          </a:p>
        </p:txBody>
      </p:sp>
      <p:sp>
        <p:nvSpPr>
          <p:cNvPr id="8" name="Footer Placeholder 7">
            <a:extLst>
              <a:ext uri="{FF2B5EF4-FFF2-40B4-BE49-F238E27FC236}">
                <a16:creationId xmlns:a16="http://schemas.microsoft.com/office/drawing/2014/main" id="{96738B80-4E87-44E1-80B2-0EC653B36D41}"/>
              </a:ext>
            </a:extLst>
          </p:cNvPr>
          <p:cNvSpPr>
            <a:spLocks noGrp="1"/>
          </p:cNvSpPr>
          <p:nvPr>
            <p:ph type="ftr" sz="quarter" idx="11"/>
          </p:nvPr>
        </p:nvSpPr>
        <p:spPr/>
        <p:txBody>
          <a:bodyPr/>
          <a:lstStyle/>
          <a:p>
            <a:r>
              <a:rPr lang="en-US"/>
              <a:t>EIC Detector R&amp;D AC Meeting @ BNL, 1/24/2019</a:t>
            </a:r>
          </a:p>
        </p:txBody>
      </p:sp>
      <p:sp>
        <p:nvSpPr>
          <p:cNvPr id="9" name="Slide Number Placeholder 8">
            <a:extLst>
              <a:ext uri="{FF2B5EF4-FFF2-40B4-BE49-F238E27FC236}">
                <a16:creationId xmlns:a16="http://schemas.microsoft.com/office/drawing/2014/main" id="{FBA2C2F3-77C2-4AAB-B937-E0A25582AB1F}"/>
              </a:ext>
            </a:extLst>
          </p:cNvPr>
          <p:cNvSpPr>
            <a:spLocks noGrp="1"/>
          </p:cNvSpPr>
          <p:nvPr>
            <p:ph type="sldNum" sz="quarter" idx="12"/>
          </p:nvPr>
        </p:nvSpPr>
        <p:spPr/>
        <p:txBody>
          <a:bodyPr/>
          <a:lstStyle/>
          <a:p>
            <a:fld id="{BB6C9879-F642-4539-B771-5858C2549C41}" type="slidenum">
              <a:rPr lang="en-US" smtClean="0"/>
              <a:t>30</a:t>
            </a:fld>
            <a:endParaRPr lang="en-US"/>
          </a:p>
        </p:txBody>
      </p:sp>
    </p:spTree>
    <p:extLst>
      <p:ext uri="{BB962C8B-B14F-4D97-AF65-F5344CB8AC3E}">
        <p14:creationId xmlns:p14="http://schemas.microsoft.com/office/powerpoint/2010/main" val="175582739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62A5BD18-3174-431B-9860-95A6F5E211D8}"/>
              </a:ext>
            </a:extLst>
          </p:cNvPr>
          <p:cNvPicPr>
            <a:picLocks noChangeAspect="1"/>
          </p:cNvPicPr>
          <p:nvPr/>
        </p:nvPicPr>
        <p:blipFill>
          <a:blip r:embed="rId3"/>
          <a:stretch>
            <a:fillRect/>
          </a:stretch>
        </p:blipFill>
        <p:spPr>
          <a:xfrm>
            <a:off x="100094" y="4206240"/>
            <a:ext cx="4568852" cy="2651760"/>
          </a:xfrm>
          <a:prstGeom prst="rect">
            <a:avLst/>
          </a:prstGeom>
        </p:spPr>
      </p:pic>
      <p:grpSp>
        <p:nvGrpSpPr>
          <p:cNvPr id="10" name="Group 9">
            <a:extLst>
              <a:ext uri="{FF2B5EF4-FFF2-40B4-BE49-F238E27FC236}">
                <a16:creationId xmlns:a16="http://schemas.microsoft.com/office/drawing/2014/main" id="{44554893-5491-4556-8701-14A71D1989A0}"/>
              </a:ext>
            </a:extLst>
          </p:cNvPr>
          <p:cNvGrpSpPr>
            <a:grpSpLocks noChangeAspect="1"/>
          </p:cNvGrpSpPr>
          <p:nvPr/>
        </p:nvGrpSpPr>
        <p:grpSpPr>
          <a:xfrm>
            <a:off x="5501228" y="777534"/>
            <a:ext cx="3200400" cy="2988131"/>
            <a:chOff x="207912" y="1007736"/>
            <a:chExt cx="4800600" cy="4482199"/>
          </a:xfrm>
        </p:grpSpPr>
        <p:sp>
          <p:nvSpPr>
            <p:cNvPr id="11" name="TextBox 10">
              <a:extLst>
                <a:ext uri="{FF2B5EF4-FFF2-40B4-BE49-F238E27FC236}">
                  <a16:creationId xmlns:a16="http://schemas.microsoft.com/office/drawing/2014/main" id="{648EA986-D76B-4995-8FCD-D4EADE0CC7F6}"/>
                </a:ext>
              </a:extLst>
            </p:cNvPr>
            <p:cNvSpPr txBox="1"/>
            <p:nvPr/>
          </p:nvSpPr>
          <p:spPr>
            <a:xfrm>
              <a:off x="207912" y="1007736"/>
              <a:ext cx="4800600" cy="461666"/>
            </a:xfrm>
            <a:prstGeom prst="rect">
              <a:avLst/>
            </a:prstGeom>
            <a:noFill/>
          </p:spPr>
          <p:txBody>
            <a:bodyPr wrap="square" rtlCol="0">
              <a:spAutoFit/>
            </a:bodyPr>
            <a:lstStyle/>
            <a:p>
              <a:pPr algn="ctr"/>
              <a:r>
                <a:rPr lang="en-US" sz="1400" b="1" dirty="0">
                  <a:latin typeface="Arial" panose="020B0604020202020204" pitchFamily="34" charset="0"/>
                  <a:cs typeface="Arial" panose="020B0604020202020204" pitchFamily="34" charset="0"/>
                </a:rPr>
                <a:t>µRWELL at FTBF beam test 2018)</a:t>
              </a:r>
            </a:p>
          </p:txBody>
        </p:sp>
        <p:grpSp>
          <p:nvGrpSpPr>
            <p:cNvPr id="12" name="Group 11">
              <a:extLst>
                <a:ext uri="{FF2B5EF4-FFF2-40B4-BE49-F238E27FC236}">
                  <a16:creationId xmlns:a16="http://schemas.microsoft.com/office/drawing/2014/main" id="{8E5C3051-0B88-42D6-8D1E-DA0D144306B4}"/>
                </a:ext>
              </a:extLst>
            </p:cNvPr>
            <p:cNvGrpSpPr>
              <a:grpSpLocks noChangeAspect="1"/>
            </p:cNvGrpSpPr>
            <p:nvPr/>
          </p:nvGrpSpPr>
          <p:grpSpPr>
            <a:xfrm>
              <a:off x="207912" y="1518669"/>
              <a:ext cx="4800600" cy="3971266"/>
              <a:chOff x="210682" y="1532577"/>
              <a:chExt cx="4960620" cy="4103641"/>
            </a:xfrm>
          </p:grpSpPr>
          <p:pic>
            <p:nvPicPr>
              <p:cNvPr id="13" name="Picture 12">
                <a:extLst>
                  <a:ext uri="{FF2B5EF4-FFF2-40B4-BE49-F238E27FC236}">
                    <a16:creationId xmlns:a16="http://schemas.microsoft.com/office/drawing/2014/main" id="{0EC55414-55B0-4157-8159-0D55EAF9762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3703" b="3691"/>
              <a:stretch/>
            </p:blipFill>
            <p:spPr>
              <a:xfrm flipH="1">
                <a:off x="210682" y="1532577"/>
                <a:ext cx="4960620" cy="4103641"/>
              </a:xfrm>
              <a:prstGeom prst="rect">
                <a:avLst/>
              </a:prstGeom>
            </p:spPr>
          </p:pic>
          <p:sp>
            <p:nvSpPr>
              <p:cNvPr id="14" name="TextBox 13">
                <a:extLst>
                  <a:ext uri="{FF2B5EF4-FFF2-40B4-BE49-F238E27FC236}">
                    <a16:creationId xmlns:a16="http://schemas.microsoft.com/office/drawing/2014/main" id="{5EEB6E50-E47E-415A-8269-F4CB4284AE4E}"/>
                  </a:ext>
                </a:extLst>
              </p:cNvPr>
              <p:cNvSpPr txBox="1"/>
              <p:nvPr/>
            </p:nvSpPr>
            <p:spPr>
              <a:xfrm>
                <a:off x="1306269" y="1709489"/>
                <a:ext cx="1443295" cy="620171"/>
              </a:xfrm>
              <a:prstGeom prst="rect">
                <a:avLst/>
              </a:prstGeom>
              <a:solidFill>
                <a:srgbClr val="00FFFF"/>
              </a:solidFill>
            </p:spPr>
            <p:txBody>
              <a:bodyPr wrap="square" rtlCol="0">
                <a:spAutoFit/>
              </a:bodyPr>
              <a:lstStyle/>
              <a:p>
                <a:pPr algn="ctr"/>
                <a:r>
                  <a:rPr lang="en-US" sz="1000" dirty="0">
                    <a:latin typeface="Calibri" panose="020F0502020204030204" pitchFamily="34" charset="0"/>
                    <a:cs typeface="Calibri" panose="020F0502020204030204" pitchFamily="34" charset="0"/>
                  </a:rPr>
                  <a:t>µRWELL prototype</a:t>
                </a:r>
              </a:p>
            </p:txBody>
          </p:sp>
          <p:cxnSp>
            <p:nvCxnSpPr>
              <p:cNvPr id="15" name="Straight Arrow Connector 14">
                <a:extLst>
                  <a:ext uri="{FF2B5EF4-FFF2-40B4-BE49-F238E27FC236}">
                    <a16:creationId xmlns:a16="http://schemas.microsoft.com/office/drawing/2014/main" id="{F5E44003-11E5-412D-8E5B-D1792FE21949}"/>
                  </a:ext>
                </a:extLst>
              </p:cNvPr>
              <p:cNvCxnSpPr>
                <a:cxnSpLocks/>
                <a:stCxn id="14" idx="2"/>
              </p:cNvCxnSpPr>
              <p:nvPr/>
            </p:nvCxnSpPr>
            <p:spPr>
              <a:xfrm>
                <a:off x="2027916" y="2329660"/>
                <a:ext cx="806260" cy="835080"/>
              </a:xfrm>
              <a:prstGeom prst="straightConnector1">
                <a:avLst/>
              </a:prstGeom>
              <a:ln w="25400">
                <a:solidFill>
                  <a:srgbClr val="00FFFF"/>
                </a:solidFill>
                <a:headEnd w="lg" len="med"/>
                <a:tailEnd type="triangle" w="med" len="med"/>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C4E9BF9D-8EBA-4FD2-B334-CB3CC0B3B404}"/>
                  </a:ext>
                </a:extLst>
              </p:cNvPr>
              <p:cNvSpPr txBox="1"/>
              <p:nvPr/>
            </p:nvSpPr>
            <p:spPr>
              <a:xfrm>
                <a:off x="3606600" y="1642777"/>
                <a:ext cx="1443295" cy="620171"/>
              </a:xfrm>
              <a:prstGeom prst="rect">
                <a:avLst/>
              </a:prstGeom>
              <a:solidFill>
                <a:srgbClr val="00FFFF"/>
              </a:solidFill>
            </p:spPr>
            <p:txBody>
              <a:bodyPr wrap="square" rtlCol="0">
                <a:spAutoFit/>
              </a:bodyPr>
              <a:lstStyle/>
              <a:p>
                <a:pPr algn="ctr"/>
                <a:r>
                  <a:rPr lang="en-US" sz="1000" dirty="0">
                    <a:latin typeface="Calibri" panose="020F0502020204030204" pitchFamily="34" charset="0"/>
                    <a:cs typeface="Calibri" panose="020F0502020204030204" pitchFamily="34" charset="0"/>
                  </a:rPr>
                  <a:t>2D ZZ GEM prototype</a:t>
                </a:r>
              </a:p>
            </p:txBody>
          </p:sp>
          <p:cxnSp>
            <p:nvCxnSpPr>
              <p:cNvPr id="17" name="Straight Arrow Connector 16">
                <a:extLst>
                  <a:ext uri="{FF2B5EF4-FFF2-40B4-BE49-F238E27FC236}">
                    <a16:creationId xmlns:a16="http://schemas.microsoft.com/office/drawing/2014/main" id="{1387FB1D-A351-46F8-9288-3B1063E5C7FB}"/>
                  </a:ext>
                </a:extLst>
              </p:cNvPr>
              <p:cNvCxnSpPr>
                <a:cxnSpLocks/>
                <a:stCxn id="16" idx="2"/>
              </p:cNvCxnSpPr>
              <p:nvPr/>
            </p:nvCxnSpPr>
            <p:spPr>
              <a:xfrm flipH="1">
                <a:off x="3885859" y="2262948"/>
                <a:ext cx="442389" cy="729002"/>
              </a:xfrm>
              <a:prstGeom prst="straightConnector1">
                <a:avLst/>
              </a:prstGeom>
              <a:ln w="25400">
                <a:solidFill>
                  <a:srgbClr val="00FFFF"/>
                </a:solidFill>
                <a:headEnd w="lg" len="med"/>
                <a:tailEnd type="triangle" w="med" len="med"/>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D4EE39C7-1784-434E-B1FC-2F1D88D4AEA1}"/>
                  </a:ext>
                </a:extLst>
              </p:cNvPr>
              <p:cNvSpPr txBox="1"/>
              <p:nvPr/>
            </p:nvSpPr>
            <p:spPr>
              <a:xfrm>
                <a:off x="370127" y="4877789"/>
                <a:ext cx="1813157" cy="620171"/>
              </a:xfrm>
              <a:prstGeom prst="rect">
                <a:avLst/>
              </a:prstGeom>
              <a:solidFill>
                <a:srgbClr val="FFCCFF"/>
              </a:solidFill>
            </p:spPr>
            <p:txBody>
              <a:bodyPr wrap="square" rtlCol="0">
                <a:spAutoFit/>
              </a:bodyPr>
              <a:lstStyle/>
              <a:p>
                <a:pPr algn="ctr"/>
                <a:r>
                  <a:rPr lang="en-US" sz="1000" dirty="0"/>
                  <a:t>Large EIC GEM prototype</a:t>
                </a:r>
              </a:p>
            </p:txBody>
          </p:sp>
          <p:cxnSp>
            <p:nvCxnSpPr>
              <p:cNvPr id="19" name="Straight Arrow Connector 18">
                <a:extLst>
                  <a:ext uri="{FF2B5EF4-FFF2-40B4-BE49-F238E27FC236}">
                    <a16:creationId xmlns:a16="http://schemas.microsoft.com/office/drawing/2014/main" id="{E901236B-D1A4-4C77-9C2F-79EAEC005528}"/>
                  </a:ext>
                </a:extLst>
              </p:cNvPr>
              <p:cNvCxnSpPr>
                <a:cxnSpLocks/>
                <a:stCxn id="18" idx="0"/>
              </p:cNvCxnSpPr>
              <p:nvPr/>
            </p:nvCxnSpPr>
            <p:spPr>
              <a:xfrm flipH="1" flipV="1">
                <a:off x="602324" y="3958961"/>
                <a:ext cx="674383" cy="918828"/>
              </a:xfrm>
              <a:prstGeom prst="straightConnector1">
                <a:avLst/>
              </a:prstGeom>
              <a:ln w="25400">
                <a:solidFill>
                  <a:srgbClr val="FFCCFF"/>
                </a:solidFill>
                <a:headEnd w="lg" len="med"/>
                <a:tailEnd type="triangle" w="med" len="med"/>
              </a:ln>
            </p:spPr>
            <p:style>
              <a:lnRef idx="1">
                <a:schemeClr val="accent1"/>
              </a:lnRef>
              <a:fillRef idx="0">
                <a:schemeClr val="accent1"/>
              </a:fillRef>
              <a:effectRef idx="0">
                <a:schemeClr val="accent1"/>
              </a:effectRef>
              <a:fontRef idx="minor">
                <a:schemeClr val="tx1"/>
              </a:fontRef>
            </p:style>
          </p:cxnSp>
        </p:grpSp>
      </p:grpSp>
      <p:pic>
        <p:nvPicPr>
          <p:cNvPr id="24" name="Picture 23">
            <a:extLst>
              <a:ext uri="{FF2B5EF4-FFF2-40B4-BE49-F238E27FC236}">
                <a16:creationId xmlns:a16="http://schemas.microsoft.com/office/drawing/2014/main" id="{9F90FD06-8157-4535-B4E4-4BCE552DB7D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76800" y="4198628"/>
            <a:ext cx="7315200" cy="2659372"/>
          </a:xfrm>
          <a:prstGeom prst="rect">
            <a:avLst/>
          </a:prstGeom>
          <a:solidFill>
            <a:schemeClr val="bg1"/>
          </a:solidFill>
        </p:spPr>
      </p:pic>
      <p:sp>
        <p:nvSpPr>
          <p:cNvPr id="27" name="Rectangle 26">
            <a:extLst>
              <a:ext uri="{FF2B5EF4-FFF2-40B4-BE49-F238E27FC236}">
                <a16:creationId xmlns:a16="http://schemas.microsoft.com/office/drawing/2014/main" id="{557A2F9F-41D9-4755-A2C1-E04D0E7FA2B4}"/>
              </a:ext>
            </a:extLst>
          </p:cNvPr>
          <p:cNvSpPr/>
          <p:nvPr/>
        </p:nvSpPr>
        <p:spPr>
          <a:xfrm>
            <a:off x="0" y="803774"/>
            <a:ext cx="5335471" cy="3032048"/>
          </a:xfrm>
          <a:prstGeom prst="rect">
            <a:avLst/>
          </a:prstGeom>
        </p:spPr>
        <p:txBody>
          <a:bodyPr wrap="square">
            <a:spAutoFit/>
          </a:bodyPr>
          <a:lstStyle/>
          <a:p>
            <a:pPr marL="182880" indent="-182880">
              <a:lnSpc>
                <a:spcPts val="2200"/>
              </a:lnSpc>
              <a:spcAft>
                <a:spcPts val="600"/>
              </a:spcAft>
            </a:pPr>
            <a:r>
              <a:rPr lang="en-US" sz="1600" dirty="0">
                <a:solidFill>
                  <a:srgbClr val="C00000"/>
                </a:solidFill>
                <a:latin typeface="Arial" panose="020B0604020202020204" pitchFamily="34" charset="0"/>
                <a:cs typeface="Arial" panose="020B0604020202020204" pitchFamily="34" charset="0"/>
              </a:rPr>
              <a:t>Characteristics of the 10 × 10 cm</a:t>
            </a:r>
            <a:r>
              <a:rPr lang="en-US" sz="1600" baseline="30000" dirty="0">
                <a:solidFill>
                  <a:srgbClr val="C00000"/>
                </a:solidFill>
                <a:latin typeface="Arial" panose="020B0604020202020204" pitchFamily="34" charset="0"/>
                <a:cs typeface="Arial" panose="020B0604020202020204" pitchFamily="34" charset="0"/>
              </a:rPr>
              <a:t>2</a:t>
            </a:r>
            <a:r>
              <a:rPr lang="en-US" sz="1600" dirty="0">
                <a:solidFill>
                  <a:srgbClr val="C00000"/>
                </a:solidFill>
                <a:latin typeface="Arial" panose="020B0604020202020204" pitchFamily="34" charset="0"/>
                <a:cs typeface="Arial" panose="020B0604020202020204" pitchFamily="34" charset="0"/>
              </a:rPr>
              <a:t> µRWELL prototype</a:t>
            </a:r>
            <a:endParaRPr lang="en-US" sz="1600" b="1" dirty="0">
              <a:solidFill>
                <a:srgbClr val="C00000"/>
              </a:solidFill>
              <a:latin typeface="Arial" panose="020B0604020202020204" pitchFamily="34" charset="0"/>
              <a:cs typeface="Arial" panose="020B0604020202020204" pitchFamily="34" charset="0"/>
            </a:endParaRPr>
          </a:p>
          <a:p>
            <a:pPr marL="182880" indent="-182880">
              <a:lnSpc>
                <a:spcPts val="2200"/>
              </a:lnSpc>
              <a:buFont typeface="Wingdings" panose="05000000000000000000" pitchFamily="2" charset="2"/>
              <a:buChar char="v"/>
            </a:pPr>
            <a:r>
              <a:rPr lang="en-US" sz="1400" b="1" dirty="0">
                <a:latin typeface="Arial" panose="020B0604020202020204" pitchFamily="34" charset="0"/>
                <a:cs typeface="Arial" panose="020B0604020202020204" pitchFamily="34" charset="0"/>
              </a:rPr>
              <a:t>2D (X-Y) strips readout </a:t>
            </a:r>
          </a:p>
          <a:p>
            <a:pPr marL="365760" lvl="1" indent="-182880">
              <a:lnSpc>
                <a:spcPts val="2200"/>
              </a:lnSpc>
              <a:buFont typeface="Cambria Math" panose="02040503050406030204" pitchFamily="18" charset="0"/>
              <a:buChar char="⇨"/>
            </a:pPr>
            <a:r>
              <a:rPr lang="en-US" sz="1200" dirty="0">
                <a:latin typeface="Arial" panose="020B0604020202020204" pitchFamily="34" charset="0"/>
                <a:ea typeface="Cambria Math" panose="02040503050406030204" pitchFamily="18" charset="0"/>
                <a:cs typeface="Arial" panose="020B0604020202020204" pitchFamily="34" charset="0"/>
              </a:rPr>
              <a:t>Strips: same pitch (400 µm) than COMPASS 2D readout </a:t>
            </a:r>
          </a:p>
          <a:p>
            <a:pPr marL="365760" lvl="1" indent="-182880">
              <a:lnSpc>
                <a:spcPts val="2200"/>
              </a:lnSpc>
              <a:buFont typeface="Cambria Math" panose="02040503050406030204" pitchFamily="18" charset="0"/>
              <a:buChar char="⇨"/>
            </a:pPr>
            <a:r>
              <a:rPr lang="en-US" sz="1200" dirty="0">
                <a:latin typeface="Arial" panose="020B0604020202020204" pitchFamily="34" charset="0"/>
                <a:ea typeface="Cambria Math" panose="02040503050406030204" pitchFamily="18" charset="0"/>
                <a:cs typeface="Arial" panose="020B0604020202020204" pitchFamily="34" charset="0"/>
              </a:rPr>
              <a:t>X and Y strip layers are separate by 50 µm glass epoxy layer</a:t>
            </a:r>
          </a:p>
          <a:p>
            <a:pPr marL="365760" lvl="1" indent="-182880">
              <a:lnSpc>
                <a:spcPts val="2200"/>
              </a:lnSpc>
              <a:buFont typeface="Cambria Math" panose="02040503050406030204" pitchFamily="18" charset="0"/>
              <a:buChar char="⇨"/>
            </a:pPr>
            <a:r>
              <a:rPr lang="en-US" sz="1200" dirty="0">
                <a:solidFill>
                  <a:srgbClr val="C00000"/>
                </a:solidFill>
                <a:latin typeface="Cambria Math" panose="02040503050406030204" pitchFamily="18" charset="0"/>
                <a:ea typeface="Cambria Math" panose="02040503050406030204" pitchFamily="18" charset="0"/>
                <a:cs typeface="Arial" panose="020B0604020202020204" pitchFamily="34" charset="0"/>
              </a:rPr>
              <a:t>X vs. Y </a:t>
            </a:r>
            <a:r>
              <a:rPr lang="en-US" sz="1200" dirty="0">
                <a:solidFill>
                  <a:srgbClr val="C00000"/>
                </a:solidFill>
                <a:latin typeface="Arial" panose="020B0604020202020204" pitchFamily="34" charset="0"/>
                <a:ea typeface="Cambria Math" panose="02040503050406030204" pitchFamily="18" charset="0"/>
                <a:cs typeface="Arial" panose="020B0604020202020204" pitchFamily="34" charset="0"/>
              </a:rPr>
              <a:t>charge sharing via capacitive coupling</a:t>
            </a:r>
          </a:p>
          <a:p>
            <a:pPr marL="182880" lvl="0" indent="-182880">
              <a:lnSpc>
                <a:spcPts val="2200"/>
              </a:lnSpc>
              <a:spcBef>
                <a:spcPts val="600"/>
              </a:spcBef>
              <a:buFont typeface="Wingdings" panose="05000000000000000000" pitchFamily="2" charset="2"/>
              <a:buChar char="v"/>
            </a:pPr>
            <a:r>
              <a:rPr lang="en-US" sz="1400" b="1" dirty="0">
                <a:solidFill>
                  <a:prstClr val="black"/>
                </a:solidFill>
                <a:latin typeface="Arial" panose="020B0604020202020204" pitchFamily="34" charset="0"/>
                <a:cs typeface="Arial" panose="020B0604020202020204" pitchFamily="34" charset="0"/>
              </a:rPr>
              <a:t>µRWELL prototype in FNAL test beam</a:t>
            </a:r>
          </a:p>
          <a:p>
            <a:pPr marL="365760" lvl="1" indent="-182880">
              <a:lnSpc>
                <a:spcPts val="2200"/>
              </a:lnSpc>
              <a:buFont typeface="Cambria Math" panose="02040503050406030204" pitchFamily="18" charset="0"/>
              <a:buChar char="⇨"/>
            </a:pPr>
            <a:r>
              <a:rPr lang="en-US" sz="1200" dirty="0">
                <a:latin typeface="Arial" panose="020B0604020202020204" pitchFamily="34" charset="0"/>
                <a:ea typeface="Cambria Math" panose="02040503050406030204" pitchFamily="18" charset="0"/>
                <a:cs typeface="Arial" panose="020B0604020202020204" pitchFamily="34" charset="0"/>
              </a:rPr>
              <a:t>Operated with standard Ar-CO2 (70/30) </a:t>
            </a:r>
          </a:p>
          <a:p>
            <a:pPr marL="365760" lvl="1" indent="-182880">
              <a:lnSpc>
                <a:spcPts val="2200"/>
              </a:lnSpc>
              <a:buFont typeface="Cambria Math" panose="02040503050406030204" pitchFamily="18" charset="0"/>
              <a:buChar char="⇨"/>
            </a:pPr>
            <a:r>
              <a:rPr lang="en-US" sz="1200" dirty="0">
                <a:latin typeface="Arial" panose="020B0604020202020204" pitchFamily="34" charset="0"/>
                <a:ea typeface="Cambria Math" panose="02040503050406030204" pitchFamily="18" charset="0"/>
                <a:cs typeface="Arial" panose="020B0604020202020204" pitchFamily="34" charset="0"/>
              </a:rPr>
              <a:t>Spatial resolution 50 µm and 43 µm in Y and Y</a:t>
            </a:r>
          </a:p>
          <a:p>
            <a:pPr marL="365760" lvl="1" indent="-182880">
              <a:lnSpc>
                <a:spcPts val="2200"/>
              </a:lnSpc>
              <a:buFont typeface="Cambria Math" panose="02040503050406030204" pitchFamily="18" charset="0"/>
              <a:buChar char="⇨"/>
            </a:pPr>
            <a:r>
              <a:rPr lang="en-US" sz="1200" dirty="0">
                <a:solidFill>
                  <a:srgbClr val="C00000"/>
                </a:solidFill>
                <a:latin typeface="Arial" panose="020B0604020202020204" pitchFamily="34" charset="0"/>
                <a:ea typeface="Cambria Math" panose="02040503050406030204" pitchFamily="18" charset="0"/>
                <a:cs typeface="Arial" panose="020B0604020202020204" pitchFamily="34" charset="0"/>
              </a:rPr>
              <a:t>Poor charge sharing correlation between X and Y strips</a:t>
            </a:r>
          </a:p>
          <a:p>
            <a:pPr marL="365760" lvl="1" indent="-182880">
              <a:lnSpc>
                <a:spcPts val="2200"/>
              </a:lnSpc>
              <a:buFont typeface="Cambria Math" panose="02040503050406030204" pitchFamily="18" charset="0"/>
              <a:buChar char="⇨"/>
            </a:pPr>
            <a:r>
              <a:rPr lang="en-US" sz="1200" dirty="0">
                <a:latin typeface="Arial" panose="020B0604020202020204" pitchFamily="34" charset="0"/>
                <a:ea typeface="Cambria Math" panose="02040503050406030204" pitchFamily="18" charset="0"/>
                <a:cs typeface="Arial" panose="020B0604020202020204" pitchFamily="34" charset="0"/>
              </a:rPr>
              <a:t>Efficiency performance study is ongoing</a:t>
            </a:r>
          </a:p>
        </p:txBody>
      </p:sp>
      <p:sp>
        <p:nvSpPr>
          <p:cNvPr id="29" name="TextBox 28">
            <a:extLst>
              <a:ext uri="{FF2B5EF4-FFF2-40B4-BE49-F238E27FC236}">
                <a16:creationId xmlns:a16="http://schemas.microsoft.com/office/drawing/2014/main" id="{C7F4E203-DF9E-441E-8AFA-5F0C1396CC17}"/>
              </a:ext>
            </a:extLst>
          </p:cNvPr>
          <p:cNvSpPr txBox="1"/>
          <p:nvPr/>
        </p:nvSpPr>
        <p:spPr>
          <a:xfrm>
            <a:off x="564176" y="3865688"/>
            <a:ext cx="3640688" cy="307777"/>
          </a:xfrm>
          <a:prstGeom prst="rect">
            <a:avLst/>
          </a:prstGeom>
          <a:noFill/>
        </p:spPr>
        <p:txBody>
          <a:bodyPr wrap="square" rtlCol="0">
            <a:spAutoFit/>
          </a:bodyPr>
          <a:lstStyle/>
          <a:p>
            <a:pPr algn="ctr"/>
            <a:r>
              <a:rPr lang="en-US" sz="1400" b="1" dirty="0">
                <a:latin typeface="Arial" panose="020B0604020202020204" pitchFamily="34" charset="0"/>
                <a:cs typeface="Arial" panose="020B0604020202020204" pitchFamily="34" charset="0"/>
              </a:rPr>
              <a:t>Cross section of µRWELL X-Y readout</a:t>
            </a:r>
          </a:p>
        </p:txBody>
      </p:sp>
      <p:sp>
        <p:nvSpPr>
          <p:cNvPr id="31" name="TextBox 30">
            <a:extLst>
              <a:ext uri="{FF2B5EF4-FFF2-40B4-BE49-F238E27FC236}">
                <a16:creationId xmlns:a16="http://schemas.microsoft.com/office/drawing/2014/main" id="{BBC0EA88-85DC-4F6C-884A-82F3E59F08E6}"/>
              </a:ext>
            </a:extLst>
          </p:cNvPr>
          <p:cNvSpPr txBox="1"/>
          <p:nvPr/>
        </p:nvSpPr>
        <p:spPr>
          <a:xfrm>
            <a:off x="7003507" y="5368497"/>
            <a:ext cx="1607093" cy="369332"/>
          </a:xfrm>
          <a:prstGeom prst="rect">
            <a:avLst/>
          </a:prstGeom>
          <a:solidFill>
            <a:srgbClr val="FFFF00"/>
          </a:solidFill>
          <a:ln>
            <a:noFill/>
          </a:ln>
        </p:spPr>
        <p:txBody>
          <a:bodyPr wrap="square" rtlCol="0">
            <a:spAutoFit/>
          </a:bodyPr>
          <a:lstStyle/>
          <a:p>
            <a:pPr algn="ctr"/>
            <a:r>
              <a:rPr lang="el-GR" b="1" dirty="0">
                <a:latin typeface="Cambria Math" panose="02040503050406030204" pitchFamily="18" charset="0"/>
                <a:ea typeface="Cambria Math" panose="02040503050406030204" pitchFamily="18" charset="0"/>
                <a:cs typeface="Arial" panose="020B0604020202020204" pitchFamily="34" charset="0"/>
              </a:rPr>
              <a:t>σ</a:t>
            </a:r>
            <a:r>
              <a:rPr lang="en-US" b="1" dirty="0">
                <a:latin typeface="Cambria Math" panose="02040503050406030204" pitchFamily="18" charset="0"/>
                <a:ea typeface="Cambria Math" panose="02040503050406030204" pitchFamily="18" charset="0"/>
                <a:cs typeface="Arial" panose="020B0604020202020204" pitchFamily="34" charset="0"/>
              </a:rPr>
              <a:t> (x)= </a:t>
            </a:r>
            <a:r>
              <a:rPr lang="en-US" b="1" dirty="0">
                <a:latin typeface="Arial" panose="020B0604020202020204" pitchFamily="34" charset="0"/>
                <a:cs typeface="Arial" panose="020B0604020202020204" pitchFamily="34" charset="0"/>
              </a:rPr>
              <a:t>50 µm</a:t>
            </a:r>
          </a:p>
        </p:txBody>
      </p:sp>
      <p:grpSp>
        <p:nvGrpSpPr>
          <p:cNvPr id="3" name="Group 2">
            <a:extLst>
              <a:ext uri="{FF2B5EF4-FFF2-40B4-BE49-F238E27FC236}">
                <a16:creationId xmlns:a16="http://schemas.microsoft.com/office/drawing/2014/main" id="{918609C2-30F4-4A06-BA0F-6D6D2FD0212E}"/>
              </a:ext>
            </a:extLst>
          </p:cNvPr>
          <p:cNvGrpSpPr/>
          <p:nvPr/>
        </p:nvGrpSpPr>
        <p:grpSpPr>
          <a:xfrm>
            <a:off x="8851432" y="851424"/>
            <a:ext cx="3324614" cy="2936747"/>
            <a:chOff x="8867386" y="774580"/>
            <a:chExt cx="3324614" cy="2936747"/>
          </a:xfrm>
        </p:grpSpPr>
        <p:pic>
          <p:nvPicPr>
            <p:cNvPr id="21" name="Picture 20">
              <a:extLst>
                <a:ext uri="{FF2B5EF4-FFF2-40B4-BE49-F238E27FC236}">
                  <a16:creationId xmlns:a16="http://schemas.microsoft.com/office/drawing/2014/main" id="{EF23A20A-697E-460C-AD90-6EBBFF65F22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67386" y="785247"/>
              <a:ext cx="3324614" cy="2926080"/>
            </a:xfrm>
            <a:prstGeom prst="rect">
              <a:avLst/>
            </a:prstGeom>
          </p:spPr>
        </p:pic>
        <p:sp>
          <p:nvSpPr>
            <p:cNvPr id="33" name="TextBox 32">
              <a:extLst>
                <a:ext uri="{FF2B5EF4-FFF2-40B4-BE49-F238E27FC236}">
                  <a16:creationId xmlns:a16="http://schemas.microsoft.com/office/drawing/2014/main" id="{899B1B54-C074-443E-B5C5-7125707C8E66}"/>
                </a:ext>
              </a:extLst>
            </p:cNvPr>
            <p:cNvSpPr txBox="1"/>
            <p:nvPr/>
          </p:nvSpPr>
          <p:spPr>
            <a:xfrm>
              <a:off x="9220200" y="774580"/>
              <a:ext cx="2650088" cy="307777"/>
            </a:xfrm>
            <a:prstGeom prst="rect">
              <a:avLst/>
            </a:prstGeom>
            <a:solidFill>
              <a:schemeClr val="bg1"/>
            </a:solidFill>
          </p:spPr>
          <p:txBody>
            <a:bodyPr wrap="square" rtlCol="0">
              <a:spAutoFit/>
            </a:bodyPr>
            <a:lstStyle/>
            <a:p>
              <a:pPr algn="ctr"/>
              <a:r>
                <a:rPr lang="en-US" sz="1400" b="1" dirty="0">
                  <a:latin typeface="Arial" panose="020B0604020202020204" pitchFamily="34" charset="0"/>
                  <a:cs typeface="Arial" panose="020B0604020202020204" pitchFamily="34" charset="0"/>
                </a:rPr>
                <a:t>X-Y strips charge sharing</a:t>
              </a:r>
            </a:p>
          </p:txBody>
        </p:sp>
      </p:grpSp>
      <p:sp>
        <p:nvSpPr>
          <p:cNvPr id="34" name="TextBox 33">
            <a:extLst>
              <a:ext uri="{FF2B5EF4-FFF2-40B4-BE49-F238E27FC236}">
                <a16:creationId xmlns:a16="http://schemas.microsoft.com/office/drawing/2014/main" id="{3752155F-E542-4AB3-ADB0-D7AE2454AB66}"/>
              </a:ext>
            </a:extLst>
          </p:cNvPr>
          <p:cNvSpPr txBox="1"/>
          <p:nvPr/>
        </p:nvSpPr>
        <p:spPr>
          <a:xfrm>
            <a:off x="5029200" y="3909986"/>
            <a:ext cx="6841088" cy="307777"/>
          </a:xfrm>
          <a:prstGeom prst="rect">
            <a:avLst/>
          </a:prstGeom>
          <a:noFill/>
        </p:spPr>
        <p:txBody>
          <a:bodyPr wrap="square" rtlCol="0">
            <a:spAutoFit/>
          </a:bodyPr>
          <a:lstStyle/>
          <a:p>
            <a:pPr algn="ctr"/>
            <a:r>
              <a:rPr lang="en-US" sz="1400" b="1" dirty="0">
                <a:latin typeface="Arial" panose="020B0604020202020204" pitchFamily="34" charset="0"/>
                <a:cs typeface="Arial" panose="020B0604020202020204" pitchFamily="34" charset="0"/>
              </a:rPr>
              <a:t>Spatial resolution of the detector with capacitance coupled X-Y readout</a:t>
            </a:r>
          </a:p>
        </p:txBody>
      </p:sp>
      <p:sp>
        <p:nvSpPr>
          <p:cNvPr id="35" name="TextBox 34">
            <a:extLst>
              <a:ext uri="{FF2B5EF4-FFF2-40B4-BE49-F238E27FC236}">
                <a16:creationId xmlns:a16="http://schemas.microsoft.com/office/drawing/2014/main" id="{C32B89A0-4FAA-4BBC-A760-A56162525984}"/>
              </a:ext>
            </a:extLst>
          </p:cNvPr>
          <p:cNvSpPr txBox="1"/>
          <p:nvPr/>
        </p:nvSpPr>
        <p:spPr>
          <a:xfrm>
            <a:off x="10584907" y="5368497"/>
            <a:ext cx="1607093" cy="369332"/>
          </a:xfrm>
          <a:prstGeom prst="rect">
            <a:avLst/>
          </a:prstGeom>
          <a:solidFill>
            <a:srgbClr val="FFFF00"/>
          </a:solidFill>
          <a:ln>
            <a:noFill/>
          </a:ln>
        </p:spPr>
        <p:txBody>
          <a:bodyPr wrap="square" rtlCol="0">
            <a:spAutoFit/>
          </a:bodyPr>
          <a:lstStyle/>
          <a:p>
            <a:pPr algn="ctr"/>
            <a:r>
              <a:rPr lang="el-GR" b="1" dirty="0">
                <a:latin typeface="Cambria Math" panose="02040503050406030204" pitchFamily="18" charset="0"/>
                <a:ea typeface="Cambria Math" panose="02040503050406030204" pitchFamily="18" charset="0"/>
                <a:cs typeface="Arial" panose="020B0604020202020204" pitchFamily="34" charset="0"/>
              </a:rPr>
              <a:t>σ</a:t>
            </a:r>
            <a:r>
              <a:rPr lang="en-US" b="1" dirty="0">
                <a:latin typeface="Cambria Math" panose="02040503050406030204" pitchFamily="18" charset="0"/>
                <a:ea typeface="Cambria Math" panose="02040503050406030204" pitchFamily="18" charset="0"/>
                <a:cs typeface="Arial" panose="020B0604020202020204" pitchFamily="34" charset="0"/>
              </a:rPr>
              <a:t> (y)= </a:t>
            </a:r>
            <a:r>
              <a:rPr lang="en-US" b="1" dirty="0">
                <a:latin typeface="Arial" panose="020B0604020202020204" pitchFamily="34" charset="0"/>
                <a:ea typeface="Cambria Math" panose="02040503050406030204" pitchFamily="18" charset="0"/>
                <a:cs typeface="Arial" panose="020B0604020202020204" pitchFamily="34" charset="0"/>
              </a:rPr>
              <a:t>43</a:t>
            </a:r>
            <a:r>
              <a:rPr lang="en-US" b="1" dirty="0">
                <a:latin typeface="Arial" panose="020B0604020202020204" pitchFamily="34" charset="0"/>
                <a:cs typeface="Arial" panose="020B0604020202020204" pitchFamily="34" charset="0"/>
              </a:rPr>
              <a:t> µm</a:t>
            </a:r>
          </a:p>
        </p:txBody>
      </p:sp>
      <p:sp>
        <p:nvSpPr>
          <p:cNvPr id="23" name="Title 1">
            <a:extLst>
              <a:ext uri="{FF2B5EF4-FFF2-40B4-BE49-F238E27FC236}">
                <a16:creationId xmlns:a16="http://schemas.microsoft.com/office/drawing/2014/main" id="{7717D11A-07F4-44E2-AFDA-CC2963FCC5F0}"/>
              </a:ext>
            </a:extLst>
          </p:cNvPr>
          <p:cNvSpPr txBox="1">
            <a:spLocks noGrp="1"/>
          </p:cNvSpPr>
          <p:nvPr>
            <p:ph type="title"/>
          </p:nvPr>
        </p:nvSpPr>
        <p:spPr>
          <a:xfrm>
            <a:off x="0" y="13198"/>
            <a:ext cx="11898630" cy="91440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4400" dirty="0"/>
              <a:t>Progress @ UVA: </a:t>
            </a:r>
            <a:r>
              <a:rPr lang="en-US" sz="4400" dirty="0">
                <a:solidFill>
                  <a:schemeClr val="accent1">
                    <a:lumMod val="75000"/>
                  </a:schemeClr>
                </a:solidFill>
              </a:rPr>
              <a:t>Small </a:t>
            </a:r>
            <a:r>
              <a:rPr lang="en-US" sz="4400" dirty="0" err="1">
                <a:solidFill>
                  <a:schemeClr val="accent1">
                    <a:lumMod val="75000"/>
                  </a:schemeClr>
                </a:solidFill>
              </a:rPr>
              <a:t>uRWELL</a:t>
            </a:r>
            <a:r>
              <a:rPr lang="en-US" sz="4400" dirty="0">
                <a:solidFill>
                  <a:schemeClr val="accent1">
                    <a:lumMod val="75000"/>
                  </a:schemeClr>
                </a:solidFill>
              </a:rPr>
              <a:t> Prototype w/ 2D r/o</a:t>
            </a:r>
          </a:p>
        </p:txBody>
      </p:sp>
      <p:sp>
        <p:nvSpPr>
          <p:cNvPr id="4" name="Footer Placeholder 3">
            <a:extLst>
              <a:ext uri="{FF2B5EF4-FFF2-40B4-BE49-F238E27FC236}">
                <a16:creationId xmlns:a16="http://schemas.microsoft.com/office/drawing/2014/main" id="{E6D4303F-5406-46D0-A10B-4AC91BCE5736}"/>
              </a:ext>
            </a:extLst>
          </p:cNvPr>
          <p:cNvSpPr>
            <a:spLocks noGrp="1"/>
          </p:cNvSpPr>
          <p:nvPr>
            <p:ph type="ftr" sz="quarter" idx="11"/>
          </p:nvPr>
        </p:nvSpPr>
        <p:spPr/>
        <p:txBody>
          <a:bodyPr/>
          <a:lstStyle/>
          <a:p>
            <a:r>
              <a:rPr lang="en-US"/>
              <a:t>EIC Detector R&amp;D AC Meeting @ BNL, 1/24/2019</a:t>
            </a:r>
          </a:p>
        </p:txBody>
      </p:sp>
      <p:sp>
        <p:nvSpPr>
          <p:cNvPr id="5" name="Slide Number Placeholder 4">
            <a:extLst>
              <a:ext uri="{FF2B5EF4-FFF2-40B4-BE49-F238E27FC236}">
                <a16:creationId xmlns:a16="http://schemas.microsoft.com/office/drawing/2014/main" id="{1C3A8762-CC66-4922-BD7E-FB8D0635BA42}"/>
              </a:ext>
            </a:extLst>
          </p:cNvPr>
          <p:cNvSpPr>
            <a:spLocks noGrp="1"/>
          </p:cNvSpPr>
          <p:nvPr>
            <p:ph type="sldNum" sz="quarter" idx="12"/>
          </p:nvPr>
        </p:nvSpPr>
        <p:spPr/>
        <p:txBody>
          <a:bodyPr/>
          <a:lstStyle/>
          <a:p>
            <a:fld id="{BB6C9879-F642-4539-B771-5858C2549C41}" type="slidenum">
              <a:rPr lang="en-US" smtClean="0"/>
              <a:t>31</a:t>
            </a:fld>
            <a:endParaRPr lang="en-US"/>
          </a:p>
        </p:txBody>
      </p:sp>
    </p:spTree>
    <p:extLst>
      <p:ext uri="{BB962C8B-B14F-4D97-AF65-F5344CB8AC3E}">
        <p14:creationId xmlns:p14="http://schemas.microsoft.com/office/powerpoint/2010/main" val="13095183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0DD924F3-E03E-4971-AD5C-4A92A1E82606}"/>
              </a:ext>
            </a:extLst>
          </p:cNvPr>
          <p:cNvSpPr/>
          <p:nvPr/>
        </p:nvSpPr>
        <p:spPr>
          <a:xfrm>
            <a:off x="0" y="914400"/>
            <a:ext cx="12192000" cy="4647939"/>
          </a:xfrm>
          <a:prstGeom prst="rect">
            <a:avLst/>
          </a:prstGeom>
        </p:spPr>
        <p:txBody>
          <a:bodyPr wrap="square">
            <a:spAutoFit/>
          </a:bodyPr>
          <a:lstStyle/>
          <a:p>
            <a:pPr marL="365760" indent="-365760" algn="just">
              <a:lnSpc>
                <a:spcPct val="200000"/>
              </a:lnSpc>
              <a:spcBef>
                <a:spcPts val="1200"/>
              </a:spcBef>
              <a:buFont typeface="Wingdings" panose="05000000000000000000" pitchFamily="2" charset="2"/>
              <a:buChar char="v"/>
            </a:pPr>
            <a:r>
              <a:rPr lang="en-US" b="1" dirty="0">
                <a:solidFill>
                  <a:schemeClr val="tx2"/>
                </a:solidFill>
                <a:latin typeface="Arial" panose="020B0604020202020204" pitchFamily="34" charset="0"/>
                <a:cs typeface="Arial" panose="020B0604020202020204" pitchFamily="34" charset="0"/>
              </a:rPr>
              <a:t> </a:t>
            </a:r>
            <a:r>
              <a:rPr lang="en-US" b="1" dirty="0">
                <a:latin typeface="Arial" panose="020B0604020202020204" pitchFamily="34" charset="0"/>
                <a:cs typeface="Arial" panose="020B0604020202020204" pitchFamily="34" charset="0"/>
              </a:rPr>
              <a:t>Plans</a:t>
            </a:r>
          </a:p>
          <a:p>
            <a:pPr marL="731520" lvl="1" indent="-285750" algn="just">
              <a:lnSpc>
                <a:spcPct val="200000"/>
              </a:lnSpc>
              <a:buFont typeface="Cambria Math" panose="02040503050406030204" pitchFamily="18" charset="0"/>
              <a:buChar char="⇨"/>
            </a:pPr>
            <a:r>
              <a:rPr lang="en-US" sz="1600" dirty="0">
                <a:latin typeface="Arial" panose="020B0604020202020204" pitchFamily="34" charset="0"/>
                <a:cs typeface="Arial" panose="020B0604020202020204" pitchFamily="34" charset="0"/>
              </a:rPr>
              <a:t>Continue / Complete the FNAL test beam data analysis for large GEM and µRWELL prototypes</a:t>
            </a:r>
          </a:p>
          <a:p>
            <a:pPr marL="731520" lvl="1" indent="-285750" algn="just">
              <a:lnSpc>
                <a:spcPct val="200000"/>
              </a:lnSpc>
              <a:buFont typeface="Cambria Math" panose="02040503050406030204" pitchFamily="18" charset="0"/>
              <a:buChar char="⇨"/>
            </a:pPr>
            <a:r>
              <a:rPr lang="en-US" sz="1600" dirty="0">
                <a:latin typeface="Arial" panose="020B0604020202020204" pitchFamily="34" charset="0"/>
                <a:cs typeface="Arial" panose="020B0604020202020204" pitchFamily="34" charset="0"/>
              </a:rPr>
              <a:t>Present the results at the coming MPGD2019 Conference in Paris</a:t>
            </a:r>
          </a:p>
          <a:p>
            <a:pPr marL="731520" lvl="1" indent="-285750" algn="just">
              <a:lnSpc>
                <a:spcPct val="200000"/>
              </a:lnSpc>
              <a:buFont typeface="Cambria Math" panose="02040503050406030204" pitchFamily="18" charset="0"/>
              <a:buChar char="⇨"/>
            </a:pPr>
            <a:r>
              <a:rPr lang="en-US" sz="1600" dirty="0">
                <a:latin typeface="Arial" panose="020B0604020202020204" pitchFamily="34" charset="0"/>
                <a:cs typeface="Arial" panose="020B0604020202020204" pitchFamily="34" charset="0"/>
              </a:rPr>
              <a:t>Characterization of the small µRWELL prototype, the high rate capabilities and charge sharing of the readout structure </a:t>
            </a:r>
          </a:p>
          <a:p>
            <a:pPr marL="731520" lvl="1" indent="-285750" algn="just">
              <a:lnSpc>
                <a:spcPct val="200000"/>
              </a:lnSpc>
              <a:buFont typeface="Cambria Math" panose="02040503050406030204" pitchFamily="18" charset="0"/>
              <a:buChar char="⇨"/>
            </a:pPr>
            <a:r>
              <a:rPr lang="en-US" sz="1600" dirty="0">
                <a:latin typeface="Arial" panose="020B0604020202020204" pitchFamily="34" charset="0"/>
                <a:cs typeface="Arial" panose="020B0604020202020204" pitchFamily="34" charset="0"/>
              </a:rPr>
              <a:t>Start the draft of the paper on Chromium GEMs and on the large GEM R&amp;D effort for submission to NIM A or IEEE TNS</a:t>
            </a:r>
          </a:p>
          <a:p>
            <a:pPr marL="731520" lvl="1" indent="-285750" algn="just">
              <a:lnSpc>
                <a:spcPct val="200000"/>
              </a:lnSpc>
              <a:buFont typeface="Cambria Math" panose="02040503050406030204" pitchFamily="18" charset="0"/>
              <a:buChar char="⇨"/>
            </a:pPr>
            <a:r>
              <a:rPr lang="en-US" sz="1600" dirty="0">
                <a:latin typeface="Arial" panose="020B0604020202020204" pitchFamily="34" charset="0"/>
                <a:cs typeface="Arial" panose="020B0604020202020204" pitchFamily="34" charset="0"/>
              </a:rPr>
              <a:t>Pursue the collaborative effort with FIT and TU on simulation and design of cylindrical µRWELL</a:t>
            </a:r>
            <a:endParaRPr lang="en-US" sz="1400" dirty="0">
              <a:latin typeface="Arial" panose="020B0604020202020204" pitchFamily="34" charset="0"/>
              <a:cs typeface="Arial" panose="020B0604020202020204" pitchFamily="34" charset="0"/>
            </a:endParaRPr>
          </a:p>
          <a:p>
            <a:pPr marL="365760" indent="-365760" algn="just">
              <a:lnSpc>
                <a:spcPct val="200000"/>
              </a:lnSpc>
              <a:spcBef>
                <a:spcPts val="601"/>
              </a:spcBef>
              <a:buFont typeface="Wingdings" panose="05000000000000000000" pitchFamily="2" charset="2"/>
              <a:buChar char="v"/>
            </a:pPr>
            <a:r>
              <a:rPr lang="en-US" b="1" dirty="0">
                <a:solidFill>
                  <a:srgbClr val="1F497D"/>
                </a:solidFill>
                <a:latin typeface="Arial" panose="020B0604020202020204" pitchFamily="34" charset="0"/>
                <a:cs typeface="Arial" panose="020B0604020202020204" pitchFamily="34" charset="0"/>
              </a:rPr>
              <a:t> </a:t>
            </a:r>
            <a:r>
              <a:rPr lang="en-US" b="1" dirty="0">
                <a:latin typeface="Arial" panose="020B0604020202020204" pitchFamily="34" charset="0"/>
                <a:cs typeface="Arial" panose="020B0604020202020204" pitchFamily="34" charset="0"/>
              </a:rPr>
              <a:t>Milestones for 2019</a:t>
            </a:r>
            <a:endParaRPr lang="en-US" sz="1400" b="1" dirty="0">
              <a:latin typeface="Arial" panose="020B0604020202020204" pitchFamily="34" charset="0"/>
              <a:cs typeface="Arial" panose="020B0604020202020204" pitchFamily="34" charset="0"/>
            </a:endParaRPr>
          </a:p>
          <a:p>
            <a:pPr marL="731520" lvl="1" indent="-285750" algn="just">
              <a:lnSpc>
                <a:spcPct val="200000"/>
              </a:lnSpc>
              <a:buFont typeface="Cambria Math" panose="02040503050406030204" pitchFamily="18" charset="0"/>
              <a:buChar char="⇨"/>
            </a:pPr>
            <a:r>
              <a:rPr lang="en-US" sz="1600" dirty="0">
                <a:latin typeface="Arial" panose="020B0604020202020204" pitchFamily="34" charset="0"/>
                <a:cs typeface="Arial" panose="020B0604020202020204" pitchFamily="34" charset="0"/>
              </a:rPr>
              <a:t>Jan - Mai: FNAL test beam data analysis</a:t>
            </a:r>
          </a:p>
          <a:p>
            <a:pPr marL="731520" lvl="1" indent="-285750" algn="just">
              <a:lnSpc>
                <a:spcPct val="200000"/>
              </a:lnSpc>
              <a:buFont typeface="Cambria Math" panose="02040503050406030204" pitchFamily="18" charset="0"/>
              <a:buChar char="⇨"/>
            </a:pPr>
            <a:r>
              <a:rPr lang="en-US" sz="1600" dirty="0">
                <a:latin typeface="Arial" panose="020B0604020202020204" pitchFamily="34" charset="0"/>
                <a:cs typeface="Arial" panose="020B0604020202020204" pitchFamily="34" charset="0"/>
              </a:rPr>
              <a:t>Mai – Dec : Draft of manuscripts and R&amp;D on µRWELL for EIC central tracker</a:t>
            </a:r>
          </a:p>
        </p:txBody>
      </p:sp>
      <p:sp>
        <p:nvSpPr>
          <p:cNvPr id="4" name="Title 1">
            <a:extLst>
              <a:ext uri="{FF2B5EF4-FFF2-40B4-BE49-F238E27FC236}">
                <a16:creationId xmlns:a16="http://schemas.microsoft.com/office/drawing/2014/main" id="{52193C1C-B9C9-4DCC-ADC2-19CAA8261D86}"/>
              </a:ext>
            </a:extLst>
          </p:cNvPr>
          <p:cNvSpPr txBox="1">
            <a:spLocks noGrp="1"/>
          </p:cNvSpPr>
          <p:nvPr>
            <p:ph type="title"/>
          </p:nvPr>
        </p:nvSpPr>
        <p:spPr>
          <a:xfrm>
            <a:off x="0" y="13198"/>
            <a:ext cx="11898630" cy="91440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4400" dirty="0"/>
              <a:t>Progress @ UVA: </a:t>
            </a:r>
            <a:r>
              <a:rPr lang="en-US" sz="4400" dirty="0">
                <a:solidFill>
                  <a:schemeClr val="accent1">
                    <a:lumMod val="75000"/>
                  </a:schemeClr>
                </a:solidFill>
              </a:rPr>
              <a:t>Plans and Milestones</a:t>
            </a:r>
          </a:p>
        </p:txBody>
      </p:sp>
      <p:sp>
        <p:nvSpPr>
          <p:cNvPr id="3" name="Footer Placeholder 2">
            <a:extLst>
              <a:ext uri="{FF2B5EF4-FFF2-40B4-BE49-F238E27FC236}">
                <a16:creationId xmlns:a16="http://schemas.microsoft.com/office/drawing/2014/main" id="{C2C3448F-243D-4AF4-BA05-709D89F2AB31}"/>
              </a:ext>
            </a:extLst>
          </p:cNvPr>
          <p:cNvSpPr>
            <a:spLocks noGrp="1"/>
          </p:cNvSpPr>
          <p:nvPr>
            <p:ph type="ftr" sz="quarter" idx="11"/>
          </p:nvPr>
        </p:nvSpPr>
        <p:spPr/>
        <p:txBody>
          <a:bodyPr/>
          <a:lstStyle/>
          <a:p>
            <a:r>
              <a:rPr lang="en-US"/>
              <a:t>EIC Detector R&amp;D AC Meeting @ BNL, 1/24/2019</a:t>
            </a:r>
          </a:p>
        </p:txBody>
      </p:sp>
      <p:sp>
        <p:nvSpPr>
          <p:cNvPr id="5" name="Slide Number Placeholder 4">
            <a:extLst>
              <a:ext uri="{FF2B5EF4-FFF2-40B4-BE49-F238E27FC236}">
                <a16:creationId xmlns:a16="http://schemas.microsoft.com/office/drawing/2014/main" id="{D7918B4F-A528-40E8-A706-D208973148A5}"/>
              </a:ext>
            </a:extLst>
          </p:cNvPr>
          <p:cNvSpPr>
            <a:spLocks noGrp="1"/>
          </p:cNvSpPr>
          <p:nvPr>
            <p:ph type="sldNum" sz="quarter" idx="12"/>
          </p:nvPr>
        </p:nvSpPr>
        <p:spPr/>
        <p:txBody>
          <a:bodyPr/>
          <a:lstStyle/>
          <a:p>
            <a:fld id="{BB6C9879-F642-4539-B771-5858C2549C41}" type="slidenum">
              <a:rPr lang="en-US" smtClean="0"/>
              <a:t>32</a:t>
            </a:fld>
            <a:endParaRPr lang="en-US"/>
          </a:p>
        </p:txBody>
      </p:sp>
    </p:spTree>
    <p:extLst>
      <p:ext uri="{BB962C8B-B14F-4D97-AF65-F5344CB8AC3E}">
        <p14:creationId xmlns:p14="http://schemas.microsoft.com/office/powerpoint/2010/main" val="4297119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89C0A7-7BC2-4B46-954D-99B6FF3410D1}"/>
              </a:ext>
            </a:extLst>
          </p:cNvPr>
          <p:cNvSpPr>
            <a:spLocks noGrp="1"/>
          </p:cNvSpPr>
          <p:nvPr>
            <p:ph type="title"/>
          </p:nvPr>
        </p:nvSpPr>
        <p:spPr/>
        <p:txBody>
          <a:bodyPr>
            <a:normAutofit fontScale="90000"/>
          </a:bodyPr>
          <a:lstStyle/>
          <a:p>
            <a:r>
              <a:rPr lang="en-US" dirty="0"/>
              <a:t>eRD6 Publication List: </a:t>
            </a:r>
            <a:r>
              <a:rPr lang="en-US" dirty="0">
                <a:solidFill>
                  <a:schemeClr val="accent1">
                    <a:lumMod val="75000"/>
                  </a:schemeClr>
                </a:solidFill>
              </a:rPr>
              <a:t>Breakdown per institute</a:t>
            </a:r>
          </a:p>
        </p:txBody>
      </p:sp>
      <p:sp>
        <p:nvSpPr>
          <p:cNvPr id="4" name="Footer Placeholder 3">
            <a:extLst>
              <a:ext uri="{FF2B5EF4-FFF2-40B4-BE49-F238E27FC236}">
                <a16:creationId xmlns:a16="http://schemas.microsoft.com/office/drawing/2014/main" id="{92FB6AE8-8EB8-4022-B544-47E6A0CD3BBF}"/>
              </a:ext>
            </a:extLst>
          </p:cNvPr>
          <p:cNvSpPr>
            <a:spLocks noGrp="1"/>
          </p:cNvSpPr>
          <p:nvPr>
            <p:ph type="ftr" sz="quarter" idx="11"/>
          </p:nvPr>
        </p:nvSpPr>
        <p:spPr/>
        <p:txBody>
          <a:bodyPr/>
          <a:lstStyle/>
          <a:p>
            <a:r>
              <a:rPr lang="en-US"/>
              <a:t>EIC Detector R&amp;D AC Meeting @ BNL, 1/24/2019</a:t>
            </a:r>
          </a:p>
        </p:txBody>
      </p:sp>
      <p:sp>
        <p:nvSpPr>
          <p:cNvPr id="5" name="Slide Number Placeholder 4">
            <a:extLst>
              <a:ext uri="{FF2B5EF4-FFF2-40B4-BE49-F238E27FC236}">
                <a16:creationId xmlns:a16="http://schemas.microsoft.com/office/drawing/2014/main" id="{2B99E2AC-C394-497B-B41A-C3434087583D}"/>
              </a:ext>
            </a:extLst>
          </p:cNvPr>
          <p:cNvSpPr>
            <a:spLocks noGrp="1"/>
          </p:cNvSpPr>
          <p:nvPr>
            <p:ph type="sldNum" sz="quarter" idx="12"/>
          </p:nvPr>
        </p:nvSpPr>
        <p:spPr/>
        <p:txBody>
          <a:bodyPr/>
          <a:lstStyle/>
          <a:p>
            <a:fld id="{BB6C9879-F642-4539-B771-5858C2549C41}" type="slidenum">
              <a:rPr lang="en-US" smtClean="0"/>
              <a:t>33</a:t>
            </a:fld>
            <a:endParaRPr lang="en-US"/>
          </a:p>
        </p:txBody>
      </p:sp>
    </p:spTree>
    <p:extLst>
      <p:ext uri="{BB962C8B-B14F-4D97-AF65-F5344CB8AC3E}">
        <p14:creationId xmlns:p14="http://schemas.microsoft.com/office/powerpoint/2010/main" val="2664543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01C5BA-4AFE-40C3-8324-E66450D5DF04}"/>
              </a:ext>
            </a:extLst>
          </p:cNvPr>
          <p:cNvSpPr>
            <a:spLocks noGrp="1"/>
          </p:cNvSpPr>
          <p:nvPr>
            <p:ph type="title"/>
          </p:nvPr>
        </p:nvSpPr>
        <p:spPr/>
        <p:txBody>
          <a:bodyPr/>
          <a:lstStyle/>
          <a:p>
            <a:r>
              <a:rPr lang="en-US" dirty="0"/>
              <a:t>Progress @ BNL:</a:t>
            </a:r>
            <a:r>
              <a:rPr lang="en-US" dirty="0">
                <a:solidFill>
                  <a:schemeClr val="accent1">
                    <a:lumMod val="75000"/>
                  </a:schemeClr>
                </a:solidFill>
              </a:rPr>
              <a:t>TPC prototype</a:t>
            </a:r>
          </a:p>
        </p:txBody>
      </p:sp>
      <p:pic>
        <p:nvPicPr>
          <p:cNvPr id="3" name="Picture 2">
            <a:extLst>
              <a:ext uri="{FF2B5EF4-FFF2-40B4-BE49-F238E27FC236}">
                <a16:creationId xmlns:a16="http://schemas.microsoft.com/office/drawing/2014/main" id="{34F93630-3D31-4AF1-A724-E93D30ABC1E7}"/>
              </a:ext>
            </a:extLst>
          </p:cNvPr>
          <p:cNvPicPr>
            <a:picLocks noChangeAspect="1"/>
          </p:cNvPicPr>
          <p:nvPr/>
        </p:nvPicPr>
        <p:blipFill rotWithShape="1">
          <a:blip r:embed="rId2"/>
          <a:srcRect l="-1" r="-3313"/>
          <a:stretch/>
        </p:blipFill>
        <p:spPr>
          <a:xfrm>
            <a:off x="728576" y="1187287"/>
            <a:ext cx="9546994" cy="2241713"/>
          </a:xfrm>
          <a:prstGeom prst="rect">
            <a:avLst/>
          </a:prstGeom>
        </p:spPr>
      </p:pic>
      <p:sp>
        <p:nvSpPr>
          <p:cNvPr id="5" name="TextBox 4">
            <a:extLst>
              <a:ext uri="{FF2B5EF4-FFF2-40B4-BE49-F238E27FC236}">
                <a16:creationId xmlns:a16="http://schemas.microsoft.com/office/drawing/2014/main" id="{9316F3BD-3C8B-4148-AFED-98B2737DF8DF}"/>
              </a:ext>
            </a:extLst>
          </p:cNvPr>
          <p:cNvSpPr txBox="1"/>
          <p:nvPr/>
        </p:nvSpPr>
        <p:spPr>
          <a:xfrm>
            <a:off x="728576" y="3746005"/>
            <a:ext cx="11270152" cy="2554545"/>
          </a:xfrm>
          <a:prstGeom prst="rect">
            <a:avLst/>
          </a:prstGeom>
          <a:noFill/>
        </p:spPr>
        <p:txBody>
          <a:bodyPr wrap="square" rtlCol="0">
            <a:spAutoFit/>
          </a:bodyPr>
          <a:lstStyle/>
          <a:p>
            <a:pPr marL="285750" indent="-285750">
              <a:buFont typeface="Arial" panose="020B0604020202020204" pitchFamily="34" charset="0"/>
              <a:buChar char="•"/>
            </a:pPr>
            <a:r>
              <a:rPr lang="en-US" sz="2000" dirty="0"/>
              <a:t>Assembly and commissioning of new TPC prototype completed (gas tightness, HV tests, </a:t>
            </a:r>
            <a:r>
              <a:rPr lang="en-US" sz="2000" dirty="0" err="1"/>
              <a:t>etc</a:t>
            </a:r>
            <a:r>
              <a:rPr lang="en-US" sz="2000" dirty="0"/>
              <a:t>)</a:t>
            </a:r>
          </a:p>
          <a:p>
            <a:pPr marL="285750" indent="-285750">
              <a:buFont typeface="Arial" panose="020B0604020202020204" pitchFamily="34" charset="0"/>
              <a:buChar char="•"/>
            </a:pPr>
            <a:r>
              <a:rPr lang="en-US" sz="2000" dirty="0"/>
              <a:t>Re-used TPCC field cage </a:t>
            </a:r>
          </a:p>
          <a:p>
            <a:pPr marL="285750" indent="-285750">
              <a:buFont typeface="Arial" panose="020B0604020202020204" pitchFamily="34" charset="0"/>
              <a:buChar char="•"/>
            </a:pPr>
            <a:r>
              <a:rPr lang="en-US" sz="2000" dirty="0"/>
              <a:t>4GEM with optimized zigzag readout</a:t>
            </a:r>
          </a:p>
          <a:p>
            <a:pPr marL="285750" indent="-285750">
              <a:buFont typeface="Arial" panose="020B0604020202020204" pitchFamily="34" charset="0"/>
              <a:buChar char="•"/>
            </a:pPr>
            <a:r>
              <a:rPr lang="en-US" sz="2000" dirty="0"/>
              <a:t>New flexible and compact design with three large windows</a:t>
            </a:r>
          </a:p>
          <a:p>
            <a:pPr marL="285750" indent="-285750">
              <a:buFont typeface="Arial" panose="020B0604020202020204" pitchFamily="34" charset="0"/>
              <a:buChar char="•"/>
            </a:pPr>
            <a:r>
              <a:rPr lang="en-US" sz="2000" dirty="0"/>
              <a:t>Tested successfully with </a:t>
            </a:r>
            <a:r>
              <a:rPr lang="en-US" sz="2000" dirty="0" err="1"/>
              <a:t>cosmics</a:t>
            </a:r>
            <a:r>
              <a:rPr lang="en-US" sz="2000" dirty="0"/>
              <a:t> using SRS/APV25 readout FEE (700ns DAQ </a:t>
            </a:r>
            <a:r>
              <a:rPr lang="en-US" sz="2000" dirty="0" err="1"/>
              <a:t>frame</a:t>
            </a:r>
            <a:r>
              <a:rPr lang="en-US" sz="2000" dirty="0" err="1">
                <a:sym typeface="Wingdings" panose="05000000000000000000" pitchFamily="2" charset="2"/>
              </a:rPr>
              <a:t>only</a:t>
            </a:r>
            <a:r>
              <a:rPr lang="en-US" sz="2000" dirty="0">
                <a:sym typeface="Wingdings" panose="05000000000000000000" pitchFamily="2" charset="2"/>
              </a:rPr>
              <a:t> measure fraction of charge in TPC)</a:t>
            </a:r>
            <a:endParaRPr lang="en-US" sz="2000" dirty="0"/>
          </a:p>
          <a:p>
            <a:pPr marL="285750" indent="-285750">
              <a:buFont typeface="Arial" panose="020B0604020202020204" pitchFamily="34" charset="0"/>
              <a:buChar char="•"/>
            </a:pPr>
            <a:r>
              <a:rPr lang="en-US" sz="2000" dirty="0"/>
              <a:t>For initial tests: Ar-CO</a:t>
            </a:r>
            <a:r>
              <a:rPr lang="en-US" sz="2000" baseline="-25000" dirty="0"/>
              <a:t>2</a:t>
            </a:r>
            <a:r>
              <a:rPr lang="en-US" sz="2000" dirty="0"/>
              <a:t> (70-30) with drift field of 0.75kV/cm </a:t>
            </a:r>
            <a:r>
              <a:rPr lang="en-US" sz="2000" dirty="0">
                <a:sym typeface="Wingdings" panose="05000000000000000000" pitchFamily="2" charset="2"/>
              </a:rPr>
              <a:t> drift velocity = 25</a:t>
            </a:r>
            <a:r>
              <a:rPr lang="en-US" sz="2000" dirty="0">
                <a:latin typeface="Symbol" panose="05050102010706020507" pitchFamily="18" charset="2"/>
                <a:sym typeface="Wingdings" panose="05000000000000000000" pitchFamily="2" charset="2"/>
              </a:rPr>
              <a:t>m</a:t>
            </a:r>
            <a:r>
              <a:rPr lang="en-US" sz="2000" dirty="0">
                <a:sym typeface="Wingdings" panose="05000000000000000000" pitchFamily="2" charset="2"/>
              </a:rPr>
              <a:t>m/ns</a:t>
            </a:r>
          </a:p>
          <a:p>
            <a:pPr marL="285750" indent="-285750">
              <a:buFont typeface="Arial" panose="020B0604020202020204" pitchFamily="34" charset="0"/>
              <a:buChar char="•"/>
            </a:pPr>
            <a:r>
              <a:rPr lang="en-US" sz="2000" dirty="0">
                <a:sym typeface="Wingdings" panose="05000000000000000000" pitchFamily="2" charset="2"/>
              </a:rPr>
              <a:t>Eventually will test with </a:t>
            </a:r>
            <a:r>
              <a:rPr lang="en-US" sz="2000" dirty="0" err="1">
                <a:latin typeface="Symbol" panose="05050102010706020507" pitchFamily="18" charset="2"/>
                <a:sym typeface="Wingdings" panose="05000000000000000000" pitchFamily="2" charset="2"/>
              </a:rPr>
              <a:t>m</a:t>
            </a:r>
            <a:r>
              <a:rPr lang="en-US" sz="2000" dirty="0" err="1">
                <a:sym typeface="Wingdings" panose="05000000000000000000" pitchFamily="2" charset="2"/>
              </a:rPr>
              <a:t>RWELL</a:t>
            </a:r>
            <a:r>
              <a:rPr lang="en-US" sz="2000" dirty="0">
                <a:sym typeface="Wingdings" panose="05000000000000000000" pitchFamily="2" charset="2"/>
              </a:rPr>
              <a:t> and MM (initially will test each in a simple planar det. config.)</a:t>
            </a:r>
            <a:endParaRPr lang="en-US" sz="2000" dirty="0"/>
          </a:p>
        </p:txBody>
      </p:sp>
      <p:pic>
        <p:nvPicPr>
          <p:cNvPr id="7" name="Picture 6">
            <a:extLst>
              <a:ext uri="{FF2B5EF4-FFF2-40B4-BE49-F238E27FC236}">
                <a16:creationId xmlns:a16="http://schemas.microsoft.com/office/drawing/2014/main" id="{A3460A3A-BA08-4E03-920E-10548712DDA7}"/>
              </a:ext>
            </a:extLst>
          </p:cNvPr>
          <p:cNvPicPr>
            <a:picLocks noChangeAspect="1"/>
          </p:cNvPicPr>
          <p:nvPr/>
        </p:nvPicPr>
        <p:blipFill rotWithShape="1">
          <a:blip r:embed="rId3"/>
          <a:srcRect l="56552" r="3202"/>
          <a:stretch/>
        </p:blipFill>
        <p:spPr>
          <a:xfrm>
            <a:off x="10360428" y="2269175"/>
            <a:ext cx="1680211" cy="1542411"/>
          </a:xfrm>
          <a:prstGeom prst="rect">
            <a:avLst/>
          </a:prstGeom>
        </p:spPr>
      </p:pic>
      <p:pic>
        <p:nvPicPr>
          <p:cNvPr id="8" name="Picture 7">
            <a:extLst>
              <a:ext uri="{FF2B5EF4-FFF2-40B4-BE49-F238E27FC236}">
                <a16:creationId xmlns:a16="http://schemas.microsoft.com/office/drawing/2014/main" id="{CFD83FB4-93ED-49C7-AAEC-62EFDE692426}"/>
              </a:ext>
            </a:extLst>
          </p:cNvPr>
          <p:cNvPicPr>
            <a:picLocks noChangeAspect="1"/>
          </p:cNvPicPr>
          <p:nvPr/>
        </p:nvPicPr>
        <p:blipFill rotWithShape="1">
          <a:blip r:embed="rId3"/>
          <a:srcRect l="3530" t="1799" r="56224" b="-1799"/>
          <a:stretch/>
        </p:blipFill>
        <p:spPr>
          <a:xfrm>
            <a:off x="10360428" y="531814"/>
            <a:ext cx="1680210" cy="1542411"/>
          </a:xfrm>
          <a:prstGeom prst="rect">
            <a:avLst/>
          </a:prstGeom>
        </p:spPr>
      </p:pic>
      <p:cxnSp>
        <p:nvCxnSpPr>
          <p:cNvPr id="10" name="Straight Arrow Connector 9">
            <a:extLst>
              <a:ext uri="{FF2B5EF4-FFF2-40B4-BE49-F238E27FC236}">
                <a16:creationId xmlns:a16="http://schemas.microsoft.com/office/drawing/2014/main" id="{3BFA4294-FA67-41AC-A287-94A792D3E614}"/>
              </a:ext>
            </a:extLst>
          </p:cNvPr>
          <p:cNvCxnSpPr>
            <a:cxnSpLocks/>
            <a:stCxn id="8" idx="1"/>
          </p:cNvCxnSpPr>
          <p:nvPr/>
        </p:nvCxnSpPr>
        <p:spPr>
          <a:xfrm flipH="1">
            <a:off x="8972550" y="1303020"/>
            <a:ext cx="1387878" cy="39767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A01DC40B-74F0-43B2-B6B2-8C054D87A772}"/>
              </a:ext>
            </a:extLst>
          </p:cNvPr>
          <p:cNvCxnSpPr>
            <a:cxnSpLocks/>
            <a:stCxn id="7" idx="1"/>
          </p:cNvCxnSpPr>
          <p:nvPr/>
        </p:nvCxnSpPr>
        <p:spPr>
          <a:xfrm flipH="1" flipV="1">
            <a:off x="8858250" y="1973580"/>
            <a:ext cx="1502178" cy="10668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F6766C87-FD6A-4E42-AFF0-7980C1EC87A0}"/>
              </a:ext>
            </a:extLst>
          </p:cNvPr>
          <p:cNvSpPr txBox="1"/>
          <p:nvPr/>
        </p:nvSpPr>
        <p:spPr>
          <a:xfrm>
            <a:off x="10723703" y="249673"/>
            <a:ext cx="953659" cy="369332"/>
          </a:xfrm>
          <a:prstGeom prst="rect">
            <a:avLst/>
          </a:prstGeom>
          <a:noFill/>
        </p:spPr>
        <p:txBody>
          <a:bodyPr wrap="none" rtlCol="0">
            <a:spAutoFit/>
          </a:bodyPr>
          <a:lstStyle/>
          <a:p>
            <a:r>
              <a:rPr lang="en-US" dirty="0" err="1">
                <a:latin typeface="Symbol" panose="05050102010706020507" pitchFamily="18" charset="2"/>
              </a:rPr>
              <a:t>m</a:t>
            </a:r>
            <a:r>
              <a:rPr lang="en-US" dirty="0" err="1"/>
              <a:t>RWELL</a:t>
            </a:r>
            <a:endParaRPr lang="en-US" dirty="0"/>
          </a:p>
        </p:txBody>
      </p:sp>
      <p:sp>
        <p:nvSpPr>
          <p:cNvPr id="16" name="TextBox 15">
            <a:extLst>
              <a:ext uri="{FF2B5EF4-FFF2-40B4-BE49-F238E27FC236}">
                <a16:creationId xmlns:a16="http://schemas.microsoft.com/office/drawing/2014/main" id="{3806DA68-6830-4EC7-BD1A-E58C6FE90D37}"/>
              </a:ext>
            </a:extLst>
          </p:cNvPr>
          <p:cNvSpPr txBox="1"/>
          <p:nvPr/>
        </p:nvSpPr>
        <p:spPr>
          <a:xfrm>
            <a:off x="10559171" y="1987034"/>
            <a:ext cx="1282723" cy="369332"/>
          </a:xfrm>
          <a:prstGeom prst="rect">
            <a:avLst/>
          </a:prstGeom>
          <a:noFill/>
        </p:spPr>
        <p:txBody>
          <a:bodyPr wrap="none" rtlCol="0">
            <a:spAutoFit/>
          </a:bodyPr>
          <a:lstStyle/>
          <a:p>
            <a:r>
              <a:rPr lang="en-US" dirty="0" err="1"/>
              <a:t>Mcromegas</a:t>
            </a:r>
            <a:endParaRPr lang="en-US" dirty="0"/>
          </a:p>
        </p:txBody>
      </p:sp>
      <p:sp>
        <p:nvSpPr>
          <p:cNvPr id="18" name="Footer Placeholder 17">
            <a:extLst>
              <a:ext uri="{FF2B5EF4-FFF2-40B4-BE49-F238E27FC236}">
                <a16:creationId xmlns:a16="http://schemas.microsoft.com/office/drawing/2014/main" id="{BF57364A-757F-412D-89FC-3006C5D51F93}"/>
              </a:ext>
            </a:extLst>
          </p:cNvPr>
          <p:cNvSpPr>
            <a:spLocks noGrp="1"/>
          </p:cNvSpPr>
          <p:nvPr>
            <p:ph type="ftr" sz="quarter" idx="11"/>
          </p:nvPr>
        </p:nvSpPr>
        <p:spPr/>
        <p:txBody>
          <a:bodyPr/>
          <a:lstStyle/>
          <a:p>
            <a:r>
              <a:rPr lang="en-US"/>
              <a:t>EIC Detector R&amp;D AC Meeting @ BNL, 1/24/2019</a:t>
            </a:r>
          </a:p>
        </p:txBody>
      </p:sp>
      <p:sp>
        <p:nvSpPr>
          <p:cNvPr id="19" name="Slide Number Placeholder 18">
            <a:extLst>
              <a:ext uri="{FF2B5EF4-FFF2-40B4-BE49-F238E27FC236}">
                <a16:creationId xmlns:a16="http://schemas.microsoft.com/office/drawing/2014/main" id="{748F39A9-DEB8-4716-B71A-6263AD227743}"/>
              </a:ext>
            </a:extLst>
          </p:cNvPr>
          <p:cNvSpPr>
            <a:spLocks noGrp="1"/>
          </p:cNvSpPr>
          <p:nvPr>
            <p:ph type="sldNum" sz="quarter" idx="12"/>
          </p:nvPr>
        </p:nvSpPr>
        <p:spPr/>
        <p:txBody>
          <a:bodyPr/>
          <a:lstStyle/>
          <a:p>
            <a:fld id="{BB6C9879-F642-4539-B771-5858C2549C41}" type="slidenum">
              <a:rPr lang="en-US" smtClean="0"/>
              <a:t>4</a:t>
            </a:fld>
            <a:endParaRPr lang="en-US"/>
          </a:p>
        </p:txBody>
      </p:sp>
    </p:spTree>
    <p:extLst>
      <p:ext uri="{BB962C8B-B14F-4D97-AF65-F5344CB8AC3E}">
        <p14:creationId xmlns:p14="http://schemas.microsoft.com/office/powerpoint/2010/main" val="30292877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B2A27-B2E2-4395-B2D0-08950B761D4F}"/>
              </a:ext>
            </a:extLst>
          </p:cNvPr>
          <p:cNvSpPr>
            <a:spLocks noGrp="1"/>
          </p:cNvSpPr>
          <p:nvPr>
            <p:ph type="title"/>
          </p:nvPr>
        </p:nvSpPr>
        <p:spPr/>
        <p:txBody>
          <a:bodyPr/>
          <a:lstStyle/>
          <a:p>
            <a:r>
              <a:rPr lang="en-US" dirty="0"/>
              <a:t>Progress @ </a:t>
            </a:r>
            <a:r>
              <a:rPr lang="en-US" dirty="0" err="1"/>
              <a:t>BNL:</a:t>
            </a:r>
            <a:r>
              <a:rPr lang="en-US" dirty="0" err="1">
                <a:solidFill>
                  <a:schemeClr val="accent1">
                    <a:lumMod val="75000"/>
                  </a:schemeClr>
                </a:solidFill>
              </a:rPr>
              <a:t>Cosmic-ray</a:t>
            </a:r>
            <a:r>
              <a:rPr lang="en-US" dirty="0">
                <a:solidFill>
                  <a:schemeClr val="accent1">
                    <a:lumMod val="75000"/>
                  </a:schemeClr>
                </a:solidFill>
              </a:rPr>
              <a:t> telescope</a:t>
            </a:r>
            <a:endParaRPr lang="en-US" dirty="0"/>
          </a:p>
        </p:txBody>
      </p:sp>
      <p:pic>
        <p:nvPicPr>
          <p:cNvPr id="3" name="Picture 2">
            <a:extLst>
              <a:ext uri="{FF2B5EF4-FFF2-40B4-BE49-F238E27FC236}">
                <a16:creationId xmlns:a16="http://schemas.microsoft.com/office/drawing/2014/main" id="{F854677E-AD1C-4A33-892A-50B3A25DEF95}"/>
              </a:ext>
            </a:extLst>
          </p:cNvPr>
          <p:cNvPicPr>
            <a:picLocks noChangeAspect="1"/>
          </p:cNvPicPr>
          <p:nvPr/>
        </p:nvPicPr>
        <p:blipFill>
          <a:blip r:embed="rId2"/>
          <a:stretch>
            <a:fillRect/>
          </a:stretch>
        </p:blipFill>
        <p:spPr>
          <a:xfrm>
            <a:off x="5897880" y="1701522"/>
            <a:ext cx="6169687" cy="4615072"/>
          </a:xfrm>
          <a:prstGeom prst="rect">
            <a:avLst/>
          </a:prstGeom>
        </p:spPr>
      </p:pic>
      <p:pic>
        <p:nvPicPr>
          <p:cNvPr id="4" name="Picture 3">
            <a:extLst>
              <a:ext uri="{FF2B5EF4-FFF2-40B4-BE49-F238E27FC236}">
                <a16:creationId xmlns:a16="http://schemas.microsoft.com/office/drawing/2014/main" id="{9C095C23-49EA-478B-BE0D-15A382FECF1B}"/>
              </a:ext>
            </a:extLst>
          </p:cNvPr>
          <p:cNvPicPr>
            <a:picLocks noChangeAspect="1"/>
          </p:cNvPicPr>
          <p:nvPr/>
        </p:nvPicPr>
        <p:blipFill>
          <a:blip r:embed="rId3"/>
          <a:stretch>
            <a:fillRect/>
          </a:stretch>
        </p:blipFill>
        <p:spPr>
          <a:xfrm>
            <a:off x="0" y="4605192"/>
            <a:ext cx="5265853" cy="1711402"/>
          </a:xfrm>
          <a:prstGeom prst="rect">
            <a:avLst/>
          </a:prstGeom>
        </p:spPr>
      </p:pic>
      <p:sp>
        <p:nvSpPr>
          <p:cNvPr id="5" name="TextBox 4">
            <a:extLst>
              <a:ext uri="{FF2B5EF4-FFF2-40B4-BE49-F238E27FC236}">
                <a16:creationId xmlns:a16="http://schemas.microsoft.com/office/drawing/2014/main" id="{407C1141-23DC-4DF1-86DA-45CD6E38C886}"/>
              </a:ext>
            </a:extLst>
          </p:cNvPr>
          <p:cNvSpPr txBox="1"/>
          <p:nvPr/>
        </p:nvSpPr>
        <p:spPr>
          <a:xfrm>
            <a:off x="410183" y="1257300"/>
            <a:ext cx="5156227" cy="2862322"/>
          </a:xfrm>
          <a:prstGeom prst="rect">
            <a:avLst/>
          </a:prstGeom>
          <a:noFill/>
        </p:spPr>
        <p:txBody>
          <a:bodyPr wrap="square" rtlCol="0">
            <a:spAutoFit/>
          </a:bodyPr>
          <a:lstStyle/>
          <a:p>
            <a:pPr marL="285750" indent="-285750">
              <a:buFont typeface="Arial" panose="020B0604020202020204" pitchFamily="34" charset="0"/>
              <a:buChar char="•"/>
            </a:pPr>
            <a:r>
              <a:rPr lang="en-US" dirty="0"/>
              <a:t>4-layers of 4GEM with COMPASS X-Y r/o</a:t>
            </a:r>
          </a:p>
          <a:p>
            <a:pPr marL="285750" indent="-285750">
              <a:buFont typeface="Arial" panose="020B0604020202020204" pitchFamily="34" charset="0"/>
              <a:buChar char="•"/>
            </a:pPr>
            <a:r>
              <a:rPr lang="en-US" dirty="0"/>
              <a:t>Commissioned at beam test by UVA</a:t>
            </a:r>
          </a:p>
          <a:p>
            <a:pPr marL="285750" indent="-285750">
              <a:buFont typeface="Arial" panose="020B0604020202020204" pitchFamily="34" charset="0"/>
              <a:buChar char="•"/>
            </a:pPr>
            <a:r>
              <a:rPr lang="en-US" dirty="0"/>
              <a:t>Coincident signal from 4 scintillator counters provides prompt trigger</a:t>
            </a:r>
          </a:p>
          <a:p>
            <a:pPr marL="285750" indent="-285750">
              <a:buFont typeface="Arial" panose="020B0604020202020204" pitchFamily="34" charset="0"/>
              <a:buChar char="•"/>
            </a:pPr>
            <a:r>
              <a:rPr lang="en-US" dirty="0"/>
              <a:t>TPC prototype as Det. Under test (for position resolution measurements)</a:t>
            </a:r>
          </a:p>
          <a:p>
            <a:pPr marL="285750" indent="-285750">
              <a:buFont typeface="Arial" panose="020B0604020202020204" pitchFamily="34" charset="0"/>
              <a:buChar char="•"/>
            </a:pPr>
            <a:r>
              <a:rPr lang="en-US" dirty="0"/>
              <a:t>Expect 40-50</a:t>
            </a:r>
            <a:r>
              <a:rPr lang="en-US" dirty="0">
                <a:latin typeface="Symbol" panose="05050102010706020507" pitchFamily="18" charset="2"/>
              </a:rPr>
              <a:t>m</a:t>
            </a:r>
            <a:r>
              <a:rPr lang="en-US" dirty="0"/>
              <a:t>m per telescope layer and 40-50</a:t>
            </a:r>
            <a:r>
              <a:rPr lang="en-US" dirty="0">
                <a:latin typeface="Symbol" panose="05050102010706020507" pitchFamily="18" charset="2"/>
              </a:rPr>
              <a:t>m</a:t>
            </a:r>
            <a:r>
              <a:rPr lang="en-US" dirty="0"/>
              <a:t>m/sqrt(4 points) = 25-30</a:t>
            </a:r>
            <a:r>
              <a:rPr lang="en-US" dirty="0">
                <a:latin typeface="Symbol" panose="05050102010706020507" pitchFamily="18" charset="2"/>
              </a:rPr>
              <a:t>m</a:t>
            </a:r>
            <a:r>
              <a:rPr lang="en-US" dirty="0"/>
              <a:t>m track pos. resolution</a:t>
            </a:r>
          </a:p>
          <a:p>
            <a:pPr marL="285750" indent="-285750">
              <a:buFont typeface="Arial" panose="020B0604020202020204" pitchFamily="34" charset="0"/>
              <a:buChar char="•"/>
            </a:pPr>
            <a:endParaRPr lang="en-US" dirty="0"/>
          </a:p>
        </p:txBody>
      </p:sp>
      <p:sp>
        <p:nvSpPr>
          <p:cNvPr id="6" name="TextBox 5">
            <a:extLst>
              <a:ext uri="{FF2B5EF4-FFF2-40B4-BE49-F238E27FC236}">
                <a16:creationId xmlns:a16="http://schemas.microsoft.com/office/drawing/2014/main" id="{34B64D43-23E1-4080-8213-AC423F12A84E}"/>
              </a:ext>
            </a:extLst>
          </p:cNvPr>
          <p:cNvSpPr txBox="1"/>
          <p:nvPr/>
        </p:nvSpPr>
        <p:spPr>
          <a:xfrm>
            <a:off x="7155180" y="1268730"/>
            <a:ext cx="3859070" cy="369332"/>
          </a:xfrm>
          <a:prstGeom prst="rect">
            <a:avLst/>
          </a:prstGeom>
          <a:noFill/>
        </p:spPr>
        <p:txBody>
          <a:bodyPr wrap="none" rtlCol="0">
            <a:spAutoFit/>
          </a:bodyPr>
          <a:lstStyle/>
          <a:p>
            <a:r>
              <a:rPr lang="en-US" dirty="0">
                <a:solidFill>
                  <a:schemeClr val="accent1">
                    <a:lumMod val="75000"/>
                  </a:schemeClr>
                </a:solidFill>
              </a:rPr>
              <a:t>Example of a single reconstructed track</a:t>
            </a:r>
          </a:p>
        </p:txBody>
      </p:sp>
      <p:sp>
        <p:nvSpPr>
          <p:cNvPr id="7" name="TextBox 6">
            <a:extLst>
              <a:ext uri="{FF2B5EF4-FFF2-40B4-BE49-F238E27FC236}">
                <a16:creationId xmlns:a16="http://schemas.microsoft.com/office/drawing/2014/main" id="{6A054E60-C317-42B8-977D-B7EE9EA1CB5D}"/>
              </a:ext>
            </a:extLst>
          </p:cNvPr>
          <p:cNvSpPr txBox="1"/>
          <p:nvPr/>
        </p:nvSpPr>
        <p:spPr>
          <a:xfrm>
            <a:off x="1022629" y="4093189"/>
            <a:ext cx="3931333" cy="369332"/>
          </a:xfrm>
          <a:prstGeom prst="rect">
            <a:avLst/>
          </a:prstGeom>
          <a:noFill/>
        </p:spPr>
        <p:txBody>
          <a:bodyPr wrap="none" rtlCol="0">
            <a:spAutoFit/>
          </a:bodyPr>
          <a:lstStyle/>
          <a:p>
            <a:r>
              <a:rPr lang="en-US" dirty="0">
                <a:solidFill>
                  <a:schemeClr val="accent1">
                    <a:lumMod val="75000"/>
                  </a:schemeClr>
                </a:solidFill>
              </a:rPr>
              <a:t>TPC signals span the expected drift time</a:t>
            </a:r>
          </a:p>
        </p:txBody>
      </p:sp>
      <p:sp>
        <p:nvSpPr>
          <p:cNvPr id="9" name="Footer Placeholder 8">
            <a:extLst>
              <a:ext uri="{FF2B5EF4-FFF2-40B4-BE49-F238E27FC236}">
                <a16:creationId xmlns:a16="http://schemas.microsoft.com/office/drawing/2014/main" id="{24A84221-002C-42D6-A3A3-76008EC7E785}"/>
              </a:ext>
            </a:extLst>
          </p:cNvPr>
          <p:cNvSpPr>
            <a:spLocks noGrp="1"/>
          </p:cNvSpPr>
          <p:nvPr>
            <p:ph type="ftr" sz="quarter" idx="11"/>
          </p:nvPr>
        </p:nvSpPr>
        <p:spPr/>
        <p:txBody>
          <a:bodyPr/>
          <a:lstStyle/>
          <a:p>
            <a:r>
              <a:rPr lang="en-US"/>
              <a:t>EIC Detector R&amp;D AC Meeting @ BNL, 1/24/2019</a:t>
            </a:r>
          </a:p>
        </p:txBody>
      </p:sp>
      <p:sp>
        <p:nvSpPr>
          <p:cNvPr id="10" name="Slide Number Placeholder 9">
            <a:extLst>
              <a:ext uri="{FF2B5EF4-FFF2-40B4-BE49-F238E27FC236}">
                <a16:creationId xmlns:a16="http://schemas.microsoft.com/office/drawing/2014/main" id="{DC53103B-8D4B-4E11-ACB8-A06D0336106D}"/>
              </a:ext>
            </a:extLst>
          </p:cNvPr>
          <p:cNvSpPr>
            <a:spLocks noGrp="1"/>
          </p:cNvSpPr>
          <p:nvPr>
            <p:ph type="sldNum" sz="quarter" idx="12"/>
          </p:nvPr>
        </p:nvSpPr>
        <p:spPr/>
        <p:txBody>
          <a:bodyPr/>
          <a:lstStyle/>
          <a:p>
            <a:fld id="{BB6C9879-F642-4539-B771-5858C2549C41}" type="slidenum">
              <a:rPr lang="en-US" smtClean="0"/>
              <a:t>5</a:t>
            </a:fld>
            <a:endParaRPr lang="en-US"/>
          </a:p>
        </p:txBody>
      </p:sp>
    </p:spTree>
    <p:extLst>
      <p:ext uri="{BB962C8B-B14F-4D97-AF65-F5344CB8AC3E}">
        <p14:creationId xmlns:p14="http://schemas.microsoft.com/office/powerpoint/2010/main" val="38092207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77264A-E0CA-499A-9E2F-269037F7836B}"/>
              </a:ext>
            </a:extLst>
          </p:cNvPr>
          <p:cNvSpPr>
            <a:spLocks noGrp="1"/>
          </p:cNvSpPr>
          <p:nvPr>
            <p:ph type="title"/>
          </p:nvPr>
        </p:nvSpPr>
        <p:spPr>
          <a:xfrm>
            <a:off x="0" y="0"/>
            <a:ext cx="10058400" cy="914400"/>
          </a:xfrm>
        </p:spPr>
        <p:txBody>
          <a:bodyPr/>
          <a:lstStyle/>
          <a:p>
            <a:r>
              <a:rPr lang="en-US" dirty="0"/>
              <a:t>Progress @ </a:t>
            </a:r>
            <a:r>
              <a:rPr lang="en-US" dirty="0" err="1"/>
              <a:t>BNL:</a:t>
            </a:r>
            <a:r>
              <a:rPr lang="en-US" dirty="0" err="1">
                <a:solidFill>
                  <a:schemeClr val="accent1">
                    <a:lumMod val="75000"/>
                  </a:schemeClr>
                </a:solidFill>
              </a:rPr>
              <a:t>Electronics</a:t>
            </a:r>
            <a:r>
              <a:rPr lang="en-US" dirty="0">
                <a:solidFill>
                  <a:schemeClr val="accent1">
                    <a:lumMod val="75000"/>
                  </a:schemeClr>
                </a:solidFill>
              </a:rPr>
              <a:t> for TPC r/o</a:t>
            </a:r>
            <a:endParaRPr lang="en-US" dirty="0"/>
          </a:p>
        </p:txBody>
      </p:sp>
      <p:pic>
        <p:nvPicPr>
          <p:cNvPr id="3" name="Picture 2">
            <a:extLst>
              <a:ext uri="{FF2B5EF4-FFF2-40B4-BE49-F238E27FC236}">
                <a16:creationId xmlns:a16="http://schemas.microsoft.com/office/drawing/2014/main" id="{BE67B546-7323-4286-9C71-9D0E06072AB4}"/>
              </a:ext>
            </a:extLst>
          </p:cNvPr>
          <p:cNvPicPr>
            <a:picLocks noChangeAspect="1"/>
          </p:cNvPicPr>
          <p:nvPr/>
        </p:nvPicPr>
        <p:blipFill>
          <a:blip r:embed="rId2"/>
          <a:stretch>
            <a:fillRect/>
          </a:stretch>
        </p:blipFill>
        <p:spPr>
          <a:xfrm>
            <a:off x="4217474" y="4008639"/>
            <a:ext cx="7425572" cy="2368653"/>
          </a:xfrm>
          <a:prstGeom prst="rect">
            <a:avLst/>
          </a:prstGeom>
        </p:spPr>
      </p:pic>
      <p:pic>
        <p:nvPicPr>
          <p:cNvPr id="4" name="Picture 3">
            <a:extLst>
              <a:ext uri="{FF2B5EF4-FFF2-40B4-BE49-F238E27FC236}">
                <a16:creationId xmlns:a16="http://schemas.microsoft.com/office/drawing/2014/main" id="{34390352-B4AB-4731-A929-9CE2E3D55A6B}"/>
              </a:ext>
            </a:extLst>
          </p:cNvPr>
          <p:cNvPicPr>
            <a:picLocks noChangeAspect="1"/>
          </p:cNvPicPr>
          <p:nvPr/>
        </p:nvPicPr>
        <p:blipFill>
          <a:blip r:embed="rId3"/>
          <a:stretch>
            <a:fillRect/>
          </a:stretch>
        </p:blipFill>
        <p:spPr>
          <a:xfrm>
            <a:off x="4946998" y="1067163"/>
            <a:ext cx="6696048" cy="2517890"/>
          </a:xfrm>
          <a:prstGeom prst="rect">
            <a:avLst/>
          </a:prstGeom>
        </p:spPr>
      </p:pic>
      <p:sp>
        <p:nvSpPr>
          <p:cNvPr id="5" name="TextBox 4">
            <a:extLst>
              <a:ext uri="{FF2B5EF4-FFF2-40B4-BE49-F238E27FC236}">
                <a16:creationId xmlns:a16="http://schemas.microsoft.com/office/drawing/2014/main" id="{6AD288CA-443C-4901-97A4-7A36AF3599CD}"/>
              </a:ext>
            </a:extLst>
          </p:cNvPr>
          <p:cNvSpPr txBox="1"/>
          <p:nvPr/>
        </p:nvSpPr>
        <p:spPr>
          <a:xfrm>
            <a:off x="205740" y="1599514"/>
            <a:ext cx="4604098" cy="3416320"/>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accent1">
                    <a:lumMod val="75000"/>
                  </a:schemeClr>
                </a:solidFill>
              </a:rPr>
              <a:t>SAMPA</a:t>
            </a:r>
            <a:r>
              <a:rPr lang="en-US" dirty="0"/>
              <a:t> electronics under development: multi-SAMPA chip ASIC + data module card +  firmware (continuous and trigger mode)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Being tested in the lab using a 4GEM w/ ZZ r/o with very positive results (~5</a:t>
            </a:r>
            <a:r>
              <a:rPr lang="en-US" dirty="0">
                <a:latin typeface="Symbol" panose="05050102010706020507" pitchFamily="18" charset="2"/>
              </a:rPr>
              <a:t>m</a:t>
            </a:r>
            <a:r>
              <a:rPr lang="en-US" dirty="0"/>
              <a:t>m depth with ?? samples</a:t>
            </a:r>
            <a:r>
              <a:rPr lang="en-US" dirty="0">
                <a:sym typeface="Wingdings" panose="05000000000000000000" pitchFamily="2" charset="2"/>
              </a:rPr>
              <a:t>??MHz ADC)</a:t>
            </a: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solidFill>
                  <a:schemeClr val="accent1">
                    <a:lumMod val="75000"/>
                  </a:schemeClr>
                </a:solidFill>
              </a:rPr>
              <a:t>DREAM </a:t>
            </a:r>
            <a:r>
              <a:rPr lang="en-US" dirty="0"/>
              <a:t>electronics also available: used successfully at beam test last year for measuring ZZ r/o (~5</a:t>
            </a:r>
            <a:r>
              <a:rPr lang="en-US" dirty="0">
                <a:latin typeface="Symbol" panose="05050102010706020507" pitchFamily="18" charset="2"/>
              </a:rPr>
              <a:t>m</a:t>
            </a:r>
            <a:r>
              <a:rPr lang="en-US" dirty="0"/>
              <a:t>m depth with 256 samples</a:t>
            </a:r>
            <a:r>
              <a:rPr lang="en-US" dirty="0">
                <a:sym typeface="Wingdings" panose="05000000000000000000" pitchFamily="2" charset="2"/>
              </a:rPr>
              <a:t>50MHz ADC)</a:t>
            </a:r>
          </a:p>
        </p:txBody>
      </p:sp>
      <p:sp>
        <p:nvSpPr>
          <p:cNvPr id="7" name="Oval 6">
            <a:extLst>
              <a:ext uri="{FF2B5EF4-FFF2-40B4-BE49-F238E27FC236}">
                <a16:creationId xmlns:a16="http://schemas.microsoft.com/office/drawing/2014/main" id="{F836CA5B-88AD-4AD1-BDF3-0DFF776D1902}"/>
              </a:ext>
            </a:extLst>
          </p:cNvPr>
          <p:cNvSpPr/>
          <p:nvPr/>
        </p:nvSpPr>
        <p:spPr>
          <a:xfrm>
            <a:off x="6965944" y="1733125"/>
            <a:ext cx="1260498" cy="59298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 FEU:</a:t>
            </a:r>
          </a:p>
          <a:p>
            <a:pPr algn="ctr"/>
            <a:r>
              <a:rPr lang="en-US" dirty="0"/>
              <a:t>1028ch</a:t>
            </a:r>
          </a:p>
        </p:txBody>
      </p:sp>
      <p:sp>
        <p:nvSpPr>
          <p:cNvPr id="8" name="Oval 7">
            <a:extLst>
              <a:ext uri="{FF2B5EF4-FFF2-40B4-BE49-F238E27FC236}">
                <a16:creationId xmlns:a16="http://schemas.microsoft.com/office/drawing/2014/main" id="{E336B97D-ACF2-450F-BD0D-60D6A7A9B3CF}"/>
              </a:ext>
            </a:extLst>
          </p:cNvPr>
          <p:cNvSpPr/>
          <p:nvPr/>
        </p:nvSpPr>
        <p:spPr>
          <a:xfrm>
            <a:off x="10245388" y="1291591"/>
            <a:ext cx="1740872" cy="5929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 FEE card: 256ch</a:t>
            </a:r>
          </a:p>
        </p:txBody>
      </p:sp>
      <p:sp>
        <p:nvSpPr>
          <p:cNvPr id="10" name="Footer Placeholder 9">
            <a:extLst>
              <a:ext uri="{FF2B5EF4-FFF2-40B4-BE49-F238E27FC236}">
                <a16:creationId xmlns:a16="http://schemas.microsoft.com/office/drawing/2014/main" id="{45624618-5148-461F-BFA3-9C157F5BB4DF}"/>
              </a:ext>
            </a:extLst>
          </p:cNvPr>
          <p:cNvSpPr>
            <a:spLocks noGrp="1"/>
          </p:cNvSpPr>
          <p:nvPr>
            <p:ph type="ftr" sz="quarter" idx="11"/>
          </p:nvPr>
        </p:nvSpPr>
        <p:spPr/>
        <p:txBody>
          <a:bodyPr/>
          <a:lstStyle/>
          <a:p>
            <a:r>
              <a:rPr lang="en-US"/>
              <a:t>EIC Detector R&amp;D AC Meeting @ BNL, 1/24/2019</a:t>
            </a:r>
          </a:p>
        </p:txBody>
      </p:sp>
      <p:sp>
        <p:nvSpPr>
          <p:cNvPr id="11" name="Slide Number Placeholder 10">
            <a:extLst>
              <a:ext uri="{FF2B5EF4-FFF2-40B4-BE49-F238E27FC236}">
                <a16:creationId xmlns:a16="http://schemas.microsoft.com/office/drawing/2014/main" id="{9CF872FB-AEE7-4156-8D46-949D153FF959}"/>
              </a:ext>
            </a:extLst>
          </p:cNvPr>
          <p:cNvSpPr>
            <a:spLocks noGrp="1"/>
          </p:cNvSpPr>
          <p:nvPr>
            <p:ph type="sldNum" sz="quarter" idx="12"/>
          </p:nvPr>
        </p:nvSpPr>
        <p:spPr/>
        <p:txBody>
          <a:bodyPr/>
          <a:lstStyle/>
          <a:p>
            <a:fld id="{BB6C9879-F642-4539-B771-5858C2549C41}" type="slidenum">
              <a:rPr lang="en-US" smtClean="0"/>
              <a:t>6</a:t>
            </a:fld>
            <a:endParaRPr lang="en-US" dirty="0"/>
          </a:p>
        </p:txBody>
      </p:sp>
    </p:spTree>
    <p:extLst>
      <p:ext uri="{BB962C8B-B14F-4D97-AF65-F5344CB8AC3E}">
        <p14:creationId xmlns:p14="http://schemas.microsoft.com/office/powerpoint/2010/main" val="1302239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10058400" cy="914400"/>
          </a:xfrm>
        </p:spPr>
        <p:txBody>
          <a:bodyPr>
            <a:normAutofit/>
          </a:bodyPr>
          <a:lstStyle/>
          <a:p>
            <a:r>
              <a:rPr lang="en-US" dirty="0">
                <a:solidFill>
                  <a:schemeClr val="tx1"/>
                </a:solidFill>
              </a:rPr>
              <a:t>Progress @ BNL: </a:t>
            </a:r>
            <a:r>
              <a:rPr lang="en-US" dirty="0">
                <a:solidFill>
                  <a:schemeClr val="accent1">
                    <a:lumMod val="75000"/>
                  </a:schemeClr>
                </a:solidFill>
              </a:rPr>
              <a:t>ZZ Beam test</a:t>
            </a:r>
          </a:p>
        </p:txBody>
      </p:sp>
      <p:sp>
        <p:nvSpPr>
          <p:cNvPr id="4" name="Footer Placeholder 3"/>
          <p:cNvSpPr>
            <a:spLocks noGrp="1"/>
          </p:cNvSpPr>
          <p:nvPr>
            <p:ph type="ftr" sz="quarter" idx="11"/>
          </p:nvPr>
        </p:nvSpPr>
        <p:spPr/>
        <p:txBody>
          <a:bodyPr/>
          <a:lstStyle/>
          <a:p>
            <a:r>
              <a:rPr lang="en-US"/>
              <a:t>EIC Detector R&amp;D AC Meeting @ BNL, 1/24/2019</a:t>
            </a:r>
            <a:endParaRPr lang="en-US" dirty="0"/>
          </a:p>
        </p:txBody>
      </p:sp>
      <p:sp>
        <p:nvSpPr>
          <p:cNvPr id="5" name="Slide Number Placeholder 4"/>
          <p:cNvSpPr>
            <a:spLocks noGrp="1"/>
          </p:cNvSpPr>
          <p:nvPr>
            <p:ph type="sldNum" sz="quarter" idx="12"/>
          </p:nvPr>
        </p:nvSpPr>
        <p:spPr>
          <a:xfrm>
            <a:off x="11602949" y="6675120"/>
            <a:ext cx="589051" cy="137160"/>
          </a:xfrm>
        </p:spPr>
        <p:txBody>
          <a:bodyPr/>
          <a:lstStyle/>
          <a:p>
            <a:fld id="{BDC4F15D-BE77-4607-A714-B9ADE03EBB60}" type="slidenum">
              <a:rPr lang="en-US" sz="1200" smtClean="0"/>
              <a:pPr/>
              <a:t>7</a:t>
            </a:fld>
            <a:endParaRPr lang="en-US" sz="1200" dirty="0"/>
          </a:p>
        </p:txBody>
      </p:sp>
      <p:pic>
        <p:nvPicPr>
          <p:cNvPr id="6" name="Picture 5">
            <a:extLst>
              <a:ext uri="{FF2B5EF4-FFF2-40B4-BE49-F238E27FC236}">
                <a16:creationId xmlns:a16="http://schemas.microsoft.com/office/drawing/2014/main" id="{002D2D7F-E4DE-4816-B1D4-BAD24CC12831}"/>
              </a:ext>
            </a:extLst>
          </p:cNvPr>
          <p:cNvPicPr>
            <a:picLocks noChangeAspect="1"/>
          </p:cNvPicPr>
          <p:nvPr/>
        </p:nvPicPr>
        <p:blipFill>
          <a:blip r:embed="rId2"/>
          <a:stretch>
            <a:fillRect/>
          </a:stretch>
        </p:blipFill>
        <p:spPr>
          <a:xfrm>
            <a:off x="444230" y="937445"/>
            <a:ext cx="4982608" cy="1848387"/>
          </a:xfrm>
          <a:prstGeom prst="rect">
            <a:avLst/>
          </a:prstGeom>
        </p:spPr>
      </p:pic>
      <p:grpSp>
        <p:nvGrpSpPr>
          <p:cNvPr id="8" name="Group 7"/>
          <p:cNvGrpSpPr/>
          <p:nvPr/>
        </p:nvGrpSpPr>
        <p:grpSpPr>
          <a:xfrm>
            <a:off x="444230" y="2925123"/>
            <a:ext cx="5351523" cy="2136618"/>
            <a:chOff x="234465" y="3635254"/>
            <a:chExt cx="5351523" cy="2136618"/>
          </a:xfrm>
        </p:grpSpPr>
        <p:sp>
          <p:nvSpPr>
            <p:cNvPr id="9" name="Rounded Rectangular Callout 8"/>
            <p:cNvSpPr/>
            <p:nvPr/>
          </p:nvSpPr>
          <p:spPr>
            <a:xfrm>
              <a:off x="234465" y="3635254"/>
              <a:ext cx="5351523" cy="2136618"/>
            </a:xfrm>
            <a:prstGeom prst="wedgeRoundRectCallout">
              <a:avLst>
                <a:gd name="adj1" fmla="val 13197"/>
                <a:gd name="adj2" fmla="val -101483"/>
                <a:gd name="adj3" fmla="val 16667"/>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pic>
          <p:nvPicPr>
            <p:cNvPr id="10" name="Picture 9"/>
            <p:cNvPicPr>
              <a:picLocks noChangeAspect="1"/>
            </p:cNvPicPr>
            <p:nvPr/>
          </p:nvPicPr>
          <p:blipFill rotWithShape="1">
            <a:blip r:embed="rId3"/>
            <a:srcRect r="50445"/>
            <a:stretch/>
          </p:blipFill>
          <p:spPr>
            <a:xfrm>
              <a:off x="349364" y="3764562"/>
              <a:ext cx="2538691" cy="1878001"/>
            </a:xfrm>
            <a:prstGeom prst="rect">
              <a:avLst/>
            </a:prstGeom>
          </p:spPr>
        </p:pic>
        <p:sp>
          <p:nvSpPr>
            <p:cNvPr id="11" name="Rounded Rectangular Callout 10"/>
            <p:cNvSpPr/>
            <p:nvPr/>
          </p:nvSpPr>
          <p:spPr>
            <a:xfrm>
              <a:off x="2991369" y="3783266"/>
              <a:ext cx="2491304" cy="1878001"/>
            </a:xfrm>
            <a:prstGeom prst="wedgeRoundRectCallout">
              <a:avLst>
                <a:gd name="adj1" fmla="val -102962"/>
                <a:gd name="adj2" fmla="val -26203"/>
                <a:gd name="adj3" fmla="val 16667"/>
              </a:avLst>
            </a:prstGeom>
            <a:solidFill>
              <a:srgbClr val="00B05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grpSp>
      <p:sp>
        <p:nvSpPr>
          <p:cNvPr id="13" name="TextBox 12"/>
          <p:cNvSpPr txBox="1"/>
          <p:nvPr/>
        </p:nvSpPr>
        <p:spPr>
          <a:xfrm>
            <a:off x="520479" y="2413331"/>
            <a:ext cx="171078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00"/>
                </a:solidFill>
                <a:effectLst/>
                <a:uLnTx/>
                <a:uFillTx/>
                <a:latin typeface="Arial"/>
                <a:ea typeface="+mn-ea"/>
                <a:cs typeface="+mn-cs"/>
              </a:rPr>
              <a:t>Si Ref. Tracker</a:t>
            </a:r>
          </a:p>
        </p:txBody>
      </p:sp>
      <p:sp>
        <p:nvSpPr>
          <p:cNvPr id="14" name="TextBox 13"/>
          <p:cNvSpPr txBox="1"/>
          <p:nvPr/>
        </p:nvSpPr>
        <p:spPr>
          <a:xfrm>
            <a:off x="1356605" y="918212"/>
            <a:ext cx="162095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00"/>
                </a:solidFill>
                <a:effectLst/>
                <a:uLnTx/>
                <a:uFillTx/>
                <a:latin typeface="Arial"/>
                <a:ea typeface="+mn-ea"/>
                <a:cs typeface="+mn-cs"/>
              </a:rPr>
              <a:t>Multi-ZZ GEM</a:t>
            </a:r>
          </a:p>
        </p:txBody>
      </p:sp>
      <p:cxnSp>
        <p:nvCxnSpPr>
          <p:cNvPr id="15" name="Straight Arrow Connector 14"/>
          <p:cNvCxnSpPr>
            <a:stCxn id="13" idx="0"/>
          </p:cNvCxnSpPr>
          <p:nvPr/>
        </p:nvCxnSpPr>
        <p:spPr>
          <a:xfrm flipV="1">
            <a:off x="1375874" y="2056271"/>
            <a:ext cx="76260" cy="357060"/>
          </a:xfrm>
          <a:prstGeom prst="straightConnector1">
            <a:avLst/>
          </a:prstGeom>
          <a:ln w="25400">
            <a:solidFill>
              <a:srgbClr val="FFFF00"/>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2150982" y="1259739"/>
            <a:ext cx="195401" cy="475757"/>
          </a:xfrm>
          <a:prstGeom prst="straightConnector1">
            <a:avLst/>
          </a:prstGeom>
          <a:ln w="25400">
            <a:solidFill>
              <a:srgbClr val="FFFF00"/>
            </a:solidFill>
            <a:tailEnd type="stealth" w="lg" len="lg"/>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203076" y="5187962"/>
            <a:ext cx="6287524" cy="1374735"/>
          </a:xfrm>
          <a:prstGeom prst="rect">
            <a:avLst/>
          </a:prstGeom>
          <a:noFill/>
        </p:spPr>
        <p:txBody>
          <a:bodyPr wrap="square" rtlCol="0">
            <a:spAutoFit/>
          </a:bodyPr>
          <a:lstStyle/>
          <a:p>
            <a:pPr marL="285750" indent="-285750" defTabSz="914400">
              <a:lnSpc>
                <a:spcPts val="2000"/>
              </a:lnSpc>
              <a:buFont typeface="Arial" panose="020B0604020202020204" pitchFamily="34" charset="0"/>
              <a:buChar char="•"/>
              <a:defRPr/>
            </a:pPr>
            <a:r>
              <a:rPr lang="en-US" sz="1600" dirty="0">
                <a:solidFill>
                  <a:srgbClr val="000000"/>
                </a:solidFill>
              </a:rPr>
              <a:t>“Multi-ZZ PCB: 10 x 10 array of 1cm x 1cm cells </a:t>
            </a:r>
          </a:p>
          <a:p>
            <a:pPr defTabSz="914400">
              <a:lnSpc>
                <a:spcPts val="2000"/>
              </a:lnSpc>
              <a:defRPr/>
            </a:pPr>
            <a:r>
              <a:rPr lang="en-US" sz="1600" dirty="0">
                <a:solidFill>
                  <a:srgbClr val="000000"/>
                </a:solidFill>
              </a:rPr>
              <a:t>      </a:t>
            </a:r>
            <a:r>
              <a:rPr lang="en-US" sz="1600" b="1" dirty="0">
                <a:solidFill>
                  <a:srgbClr val="000000"/>
                </a:solidFill>
              </a:rPr>
              <a:t>Laser-etched, gap fixed at ~24</a:t>
            </a:r>
            <a:r>
              <a:rPr lang="en-US" sz="1600" b="1" dirty="0">
                <a:solidFill>
                  <a:srgbClr val="000000"/>
                </a:solidFill>
                <a:latin typeface="Symbol" panose="05050102010706020507" pitchFamily="18" charset="2"/>
              </a:rPr>
              <a:t>m</a:t>
            </a:r>
            <a:r>
              <a:rPr lang="en-US" sz="1600" b="1" dirty="0">
                <a:solidFill>
                  <a:srgbClr val="000000"/>
                </a:solidFill>
              </a:rPr>
              <a:t>m</a:t>
            </a:r>
          </a:p>
          <a:p>
            <a:pPr marL="285750" indent="-285750" defTabSz="914400">
              <a:lnSpc>
                <a:spcPts val="2000"/>
              </a:lnSpc>
              <a:buFont typeface="Arial" panose="020B0604020202020204" pitchFamily="34" charset="0"/>
              <a:buChar char="•"/>
              <a:defRPr/>
            </a:pPr>
            <a:endParaRPr lang="en-US" sz="1600" dirty="0">
              <a:solidFill>
                <a:srgbClr val="000000"/>
              </a:solidFill>
            </a:endParaRPr>
          </a:p>
          <a:p>
            <a:pPr marL="285750" indent="-285750" defTabSz="914400">
              <a:lnSpc>
                <a:spcPts val="2000"/>
              </a:lnSpc>
              <a:buFont typeface="Arial" panose="020B0604020202020204" pitchFamily="34" charset="0"/>
              <a:buChar char="•"/>
              <a:defRPr/>
            </a:pPr>
            <a:r>
              <a:rPr lang="en-US" sz="1600" dirty="0">
                <a:solidFill>
                  <a:srgbClr val="000000"/>
                </a:solidFill>
              </a:rPr>
              <a:t>ZZ parameters varied broadly: </a:t>
            </a:r>
          </a:p>
          <a:p>
            <a:pPr defTabSz="914400">
              <a:lnSpc>
                <a:spcPts val="2000"/>
              </a:lnSpc>
              <a:defRPr/>
            </a:pPr>
            <a:r>
              <a:rPr lang="en-US" sz="1600" dirty="0">
                <a:solidFill>
                  <a:srgbClr val="000000"/>
                </a:solidFill>
              </a:rPr>
              <a:t>     </a:t>
            </a:r>
            <a:r>
              <a:rPr lang="en-US" sz="1600" b="1" dirty="0">
                <a:solidFill>
                  <a:srgbClr val="000000"/>
                </a:solidFill>
              </a:rPr>
              <a:t>Pitch: 0.4 - 3.33mm, Stretch: -25% - +25%, Period: 0.2 - 1mm </a:t>
            </a:r>
          </a:p>
        </p:txBody>
      </p:sp>
      <p:pic>
        <p:nvPicPr>
          <p:cNvPr id="19" name="Picture 18"/>
          <p:cNvPicPr>
            <a:picLocks noChangeAspect="1"/>
          </p:cNvPicPr>
          <p:nvPr/>
        </p:nvPicPr>
        <p:blipFill>
          <a:blip r:embed="rId4"/>
          <a:stretch>
            <a:fillRect/>
          </a:stretch>
        </p:blipFill>
        <p:spPr>
          <a:xfrm>
            <a:off x="3346838" y="3151842"/>
            <a:ext cx="2199896" cy="1729069"/>
          </a:xfrm>
          <a:prstGeom prst="rect">
            <a:avLst/>
          </a:prstGeom>
        </p:spPr>
      </p:pic>
      <p:grpSp>
        <p:nvGrpSpPr>
          <p:cNvPr id="62" name="Group 61"/>
          <p:cNvGrpSpPr/>
          <p:nvPr/>
        </p:nvGrpSpPr>
        <p:grpSpPr>
          <a:xfrm>
            <a:off x="6782346" y="184112"/>
            <a:ext cx="5092861" cy="6572716"/>
            <a:chOff x="7126603" y="179786"/>
            <a:chExt cx="5092861" cy="6572716"/>
          </a:xfrm>
        </p:grpSpPr>
        <p:pic>
          <p:nvPicPr>
            <p:cNvPr id="28" name="Picture 27"/>
            <p:cNvPicPr preferRelativeResize="0">
              <a:picLocks/>
            </p:cNvPicPr>
            <p:nvPr/>
          </p:nvPicPr>
          <p:blipFill rotWithShape="1">
            <a:blip r:embed="rId5"/>
            <a:srcRect b="32988"/>
            <a:stretch/>
          </p:blipFill>
          <p:spPr>
            <a:xfrm>
              <a:off x="8397458" y="482542"/>
              <a:ext cx="2743200" cy="1371600"/>
            </a:xfrm>
            <a:prstGeom prst="rect">
              <a:avLst/>
            </a:prstGeom>
          </p:spPr>
        </p:pic>
        <p:pic>
          <p:nvPicPr>
            <p:cNvPr id="38" name="Picture 37"/>
            <p:cNvPicPr preferRelativeResize="0">
              <a:picLocks/>
            </p:cNvPicPr>
            <p:nvPr/>
          </p:nvPicPr>
          <p:blipFill>
            <a:blip r:embed="rId6"/>
            <a:stretch>
              <a:fillRect/>
            </a:stretch>
          </p:blipFill>
          <p:spPr>
            <a:xfrm>
              <a:off x="8408452" y="2094256"/>
              <a:ext cx="2605672" cy="1371600"/>
            </a:xfrm>
            <a:prstGeom prst="rect">
              <a:avLst/>
            </a:prstGeom>
          </p:spPr>
        </p:pic>
        <p:pic>
          <p:nvPicPr>
            <p:cNvPr id="44" name="Picture 43"/>
            <p:cNvPicPr preferRelativeResize="0">
              <a:picLocks/>
            </p:cNvPicPr>
            <p:nvPr/>
          </p:nvPicPr>
          <p:blipFill>
            <a:blip r:embed="rId7"/>
            <a:stretch>
              <a:fillRect/>
            </a:stretch>
          </p:blipFill>
          <p:spPr>
            <a:xfrm>
              <a:off x="8417879" y="3705970"/>
              <a:ext cx="2605672" cy="1371600"/>
            </a:xfrm>
            <a:prstGeom prst="rect">
              <a:avLst/>
            </a:prstGeom>
          </p:spPr>
        </p:pic>
        <p:grpSp>
          <p:nvGrpSpPr>
            <p:cNvPr id="33" name="Group 32"/>
            <p:cNvGrpSpPr/>
            <p:nvPr/>
          </p:nvGrpSpPr>
          <p:grpSpPr>
            <a:xfrm>
              <a:off x="8424896" y="5317685"/>
              <a:ext cx="2598656" cy="1391959"/>
              <a:chOff x="8915399" y="5299364"/>
              <a:chExt cx="2751513" cy="1391959"/>
            </a:xfrm>
          </p:grpSpPr>
          <p:pic>
            <p:nvPicPr>
              <p:cNvPr id="32" name="Picture 31"/>
              <p:cNvPicPr>
                <a:picLocks noChangeAspect="1"/>
              </p:cNvPicPr>
              <p:nvPr/>
            </p:nvPicPr>
            <p:blipFill rotWithShape="1">
              <a:blip r:embed="rId8" cstate="print">
                <a:extLst>
                  <a:ext uri="{28A0092B-C50C-407E-A947-70E740481C1C}">
                    <a14:useLocalDpi xmlns:a14="http://schemas.microsoft.com/office/drawing/2010/main" val="0"/>
                  </a:ext>
                </a:extLst>
              </a:blip>
              <a:srcRect l="1672" t="4547" r="1340" b="4731"/>
              <a:stretch/>
            </p:blipFill>
            <p:spPr>
              <a:xfrm>
                <a:off x="8915399" y="5299364"/>
                <a:ext cx="2751513" cy="723207"/>
              </a:xfrm>
              <a:prstGeom prst="rect">
                <a:avLst/>
              </a:prstGeom>
            </p:spPr>
          </p:pic>
          <p:pic>
            <p:nvPicPr>
              <p:cNvPr id="31" name="Picture 30"/>
              <p:cNvPicPr>
                <a:picLocks noChangeAspect="1"/>
              </p:cNvPicPr>
              <p:nvPr/>
            </p:nvPicPr>
            <p:blipFill rotWithShape="1">
              <a:blip r:embed="rId9" cstate="print">
                <a:extLst>
                  <a:ext uri="{28A0092B-C50C-407E-A947-70E740481C1C}">
                    <a14:useLocalDpi xmlns:a14="http://schemas.microsoft.com/office/drawing/2010/main" val="0"/>
                  </a:ext>
                </a:extLst>
              </a:blip>
              <a:srcRect l="1323" t="6567" r="268" b="4798"/>
              <a:stretch/>
            </p:blipFill>
            <p:spPr>
              <a:xfrm>
                <a:off x="9044247" y="6026305"/>
                <a:ext cx="2622665" cy="665018"/>
              </a:xfrm>
              <a:prstGeom prst="rect">
                <a:avLst/>
              </a:prstGeom>
            </p:spPr>
          </p:pic>
        </p:grpSp>
        <p:sp>
          <p:nvSpPr>
            <p:cNvPr id="39" name="TextBox 38"/>
            <p:cNvSpPr txBox="1"/>
            <p:nvPr/>
          </p:nvSpPr>
          <p:spPr>
            <a:xfrm>
              <a:off x="9041983" y="179786"/>
              <a:ext cx="1234633" cy="369332"/>
            </a:xfrm>
            <a:prstGeom prst="rect">
              <a:avLst/>
            </a:prstGeom>
            <a:noFill/>
          </p:spPr>
          <p:txBody>
            <a:bodyPr wrap="none" rtlCol="0">
              <a:spAutoFit/>
            </a:bodyPr>
            <a:lstStyle/>
            <a:p>
              <a:r>
                <a:rPr lang="en-US" dirty="0">
                  <a:solidFill>
                    <a:schemeClr val="bg1"/>
                  </a:solidFill>
                </a:rPr>
                <a:t>Stretch=0</a:t>
              </a:r>
              <a:endParaRPr lang="en-US" sz="1400" dirty="0">
                <a:solidFill>
                  <a:schemeClr val="bg1"/>
                </a:solidFill>
              </a:endParaRPr>
            </a:p>
          </p:txBody>
        </p:sp>
        <p:sp>
          <p:nvSpPr>
            <p:cNvPr id="40" name="TextBox 39"/>
            <p:cNvSpPr txBox="1"/>
            <p:nvPr/>
          </p:nvSpPr>
          <p:spPr>
            <a:xfrm>
              <a:off x="9072499" y="1809949"/>
              <a:ext cx="1592103" cy="369332"/>
            </a:xfrm>
            <a:prstGeom prst="rect">
              <a:avLst/>
            </a:prstGeom>
            <a:noFill/>
          </p:spPr>
          <p:txBody>
            <a:bodyPr wrap="none" rtlCol="0">
              <a:spAutoFit/>
            </a:bodyPr>
            <a:lstStyle/>
            <a:p>
              <a:r>
                <a:rPr lang="en-US" dirty="0">
                  <a:solidFill>
                    <a:schemeClr val="bg1"/>
                  </a:solidFill>
                </a:rPr>
                <a:t>Over-Stretch</a:t>
              </a:r>
            </a:p>
          </p:txBody>
        </p:sp>
        <p:sp>
          <p:nvSpPr>
            <p:cNvPr id="45" name="TextBox 44"/>
            <p:cNvSpPr txBox="1"/>
            <p:nvPr/>
          </p:nvSpPr>
          <p:spPr>
            <a:xfrm>
              <a:off x="9037608" y="3435011"/>
              <a:ext cx="1713931" cy="369332"/>
            </a:xfrm>
            <a:prstGeom prst="rect">
              <a:avLst/>
            </a:prstGeom>
            <a:noFill/>
          </p:spPr>
          <p:txBody>
            <a:bodyPr wrap="none" rtlCol="0">
              <a:spAutoFit/>
            </a:bodyPr>
            <a:lstStyle/>
            <a:p>
              <a:r>
                <a:rPr lang="en-US" dirty="0">
                  <a:solidFill>
                    <a:schemeClr val="bg1"/>
                  </a:solidFill>
                </a:rPr>
                <a:t>Under-Stretch</a:t>
              </a:r>
            </a:p>
          </p:txBody>
        </p:sp>
        <p:sp>
          <p:nvSpPr>
            <p:cNvPr id="46" name="TextBox 45"/>
            <p:cNvSpPr txBox="1"/>
            <p:nvPr/>
          </p:nvSpPr>
          <p:spPr>
            <a:xfrm>
              <a:off x="9133214" y="5040015"/>
              <a:ext cx="1600118" cy="369332"/>
            </a:xfrm>
            <a:prstGeom prst="rect">
              <a:avLst/>
            </a:prstGeom>
            <a:noFill/>
          </p:spPr>
          <p:txBody>
            <a:bodyPr wrap="none" rtlCol="0">
              <a:spAutoFit/>
            </a:bodyPr>
            <a:lstStyle/>
            <a:p>
              <a:r>
                <a:rPr lang="en-US" dirty="0">
                  <a:solidFill>
                    <a:schemeClr val="bg1"/>
                  </a:solidFill>
                </a:rPr>
                <a:t>Large Period</a:t>
              </a:r>
            </a:p>
          </p:txBody>
        </p:sp>
        <p:pic>
          <p:nvPicPr>
            <p:cNvPr id="20" name="Picture 19"/>
            <p:cNvPicPr>
              <a:picLocks noChangeAspect="1"/>
            </p:cNvPicPr>
            <p:nvPr/>
          </p:nvPicPr>
          <p:blipFill rotWithShape="1">
            <a:blip r:embed="rId10"/>
            <a:srcRect l="67019" t="303"/>
            <a:stretch/>
          </p:blipFill>
          <p:spPr>
            <a:xfrm>
              <a:off x="7126605" y="5272660"/>
              <a:ext cx="1219424" cy="1429720"/>
            </a:xfrm>
            <a:prstGeom prst="rect">
              <a:avLst/>
            </a:prstGeom>
          </p:spPr>
        </p:pic>
        <p:pic>
          <p:nvPicPr>
            <p:cNvPr id="29" name="Picture 28"/>
            <p:cNvPicPr>
              <a:picLocks noChangeAspect="1"/>
            </p:cNvPicPr>
            <p:nvPr/>
          </p:nvPicPr>
          <p:blipFill rotWithShape="1">
            <a:blip r:embed="rId11"/>
            <a:srcRect l="28314" t="36512" r="29605"/>
            <a:stretch/>
          </p:blipFill>
          <p:spPr>
            <a:xfrm>
              <a:off x="7126605" y="441505"/>
              <a:ext cx="1179490" cy="1446038"/>
            </a:xfrm>
            <a:prstGeom prst="rect">
              <a:avLst/>
            </a:prstGeom>
          </p:spPr>
        </p:pic>
        <p:pic>
          <p:nvPicPr>
            <p:cNvPr id="12" name="Picture 11"/>
            <p:cNvPicPr>
              <a:picLocks noChangeAspect="1"/>
            </p:cNvPicPr>
            <p:nvPr/>
          </p:nvPicPr>
          <p:blipFill rotWithShape="1">
            <a:blip r:embed="rId12"/>
            <a:srcRect l="12626" t="60392" r="42875"/>
            <a:stretch/>
          </p:blipFill>
          <p:spPr>
            <a:xfrm rot="5400000">
              <a:off x="7011172" y="3784313"/>
              <a:ext cx="1429720" cy="1198854"/>
            </a:xfrm>
            <a:prstGeom prst="rect">
              <a:avLst/>
            </a:prstGeom>
          </p:spPr>
        </p:pic>
        <p:pic>
          <p:nvPicPr>
            <p:cNvPr id="25" name="Picture 24"/>
            <p:cNvPicPr>
              <a:picLocks noChangeAspect="1"/>
            </p:cNvPicPr>
            <p:nvPr/>
          </p:nvPicPr>
          <p:blipFill rotWithShape="1">
            <a:blip r:embed="rId13"/>
            <a:srcRect t="35266" r="57361"/>
            <a:stretch/>
          </p:blipFill>
          <p:spPr>
            <a:xfrm>
              <a:off x="7126605" y="2061603"/>
              <a:ext cx="1190280" cy="1433217"/>
            </a:xfrm>
            <a:prstGeom prst="rect">
              <a:avLst/>
            </a:prstGeom>
          </p:spPr>
        </p:pic>
        <p:sp>
          <p:nvSpPr>
            <p:cNvPr id="34" name="Rectangle 33"/>
            <p:cNvSpPr/>
            <p:nvPr/>
          </p:nvSpPr>
          <p:spPr>
            <a:xfrm>
              <a:off x="11050554" y="667988"/>
              <a:ext cx="1156086" cy="369332"/>
            </a:xfrm>
            <a:prstGeom prst="rect">
              <a:avLst/>
            </a:prstGeom>
          </p:spPr>
          <p:txBody>
            <a:bodyPr wrap="none">
              <a:spAutoFit/>
            </a:bodyPr>
            <a:lstStyle/>
            <a:p>
              <a:r>
                <a:rPr lang="en-US" dirty="0">
                  <a:solidFill>
                    <a:schemeClr val="tx1">
                      <a:lumMod val="65000"/>
                    </a:schemeClr>
                  </a:solidFill>
                  <a:sym typeface="Wingdings" panose="05000000000000000000" pitchFamily="2" charset="2"/>
                </a:rPr>
                <a:t>DNL vs  x</a:t>
              </a:r>
              <a:endParaRPr lang="en-US" dirty="0">
                <a:solidFill>
                  <a:schemeClr val="tx1">
                    <a:lumMod val="65000"/>
                  </a:schemeClr>
                </a:solidFill>
              </a:endParaRPr>
            </a:p>
          </p:txBody>
        </p:sp>
        <p:sp>
          <p:nvSpPr>
            <p:cNvPr id="49" name="Rectangle 48"/>
            <p:cNvSpPr/>
            <p:nvPr/>
          </p:nvSpPr>
          <p:spPr>
            <a:xfrm>
              <a:off x="11050554" y="1320275"/>
              <a:ext cx="1168910" cy="369332"/>
            </a:xfrm>
            <a:prstGeom prst="rect">
              <a:avLst/>
            </a:prstGeom>
          </p:spPr>
          <p:txBody>
            <a:bodyPr wrap="none">
              <a:spAutoFit/>
            </a:bodyPr>
            <a:lstStyle/>
            <a:p>
              <a:r>
                <a:rPr lang="en-US" dirty="0">
                  <a:solidFill>
                    <a:schemeClr val="tx1">
                      <a:lumMod val="65000"/>
                    </a:schemeClr>
                  </a:solidFill>
                  <a:sym typeface="Wingdings" panose="05000000000000000000" pitchFamily="2" charset="2"/>
                </a:rPr>
                <a:t>DNL vs  y</a:t>
              </a:r>
              <a:endParaRPr lang="en-US" dirty="0">
                <a:solidFill>
                  <a:schemeClr val="tx1">
                    <a:lumMod val="65000"/>
                  </a:schemeClr>
                </a:solidFill>
              </a:endParaRPr>
            </a:p>
          </p:txBody>
        </p:sp>
        <p:sp>
          <p:nvSpPr>
            <p:cNvPr id="37" name="Rectangle 36"/>
            <p:cNvSpPr/>
            <p:nvPr/>
          </p:nvSpPr>
          <p:spPr>
            <a:xfrm>
              <a:off x="7126605" y="263950"/>
              <a:ext cx="5065395" cy="162359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p:cNvSpPr/>
            <p:nvPr/>
          </p:nvSpPr>
          <p:spPr>
            <a:xfrm>
              <a:off x="7126604" y="1885798"/>
              <a:ext cx="5065395" cy="162359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53"/>
            <p:cNvSpPr/>
            <p:nvPr/>
          </p:nvSpPr>
          <p:spPr>
            <a:xfrm>
              <a:off x="7126605" y="3506688"/>
              <a:ext cx="5065395" cy="162359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p:cNvSpPr/>
            <p:nvPr/>
          </p:nvSpPr>
          <p:spPr>
            <a:xfrm>
              <a:off x="7126603" y="5128909"/>
              <a:ext cx="5065395" cy="162359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11014124" y="2242085"/>
              <a:ext cx="1172116" cy="369332"/>
            </a:xfrm>
            <a:prstGeom prst="rect">
              <a:avLst/>
            </a:prstGeom>
          </p:spPr>
          <p:txBody>
            <a:bodyPr wrap="none">
              <a:spAutoFit/>
            </a:bodyPr>
            <a:lstStyle/>
            <a:p>
              <a:r>
                <a:rPr lang="en-US" b="1" dirty="0">
                  <a:solidFill>
                    <a:schemeClr val="bg1"/>
                  </a:solidFill>
                  <a:sym typeface="Wingdings" panose="05000000000000000000" pitchFamily="2" charset="2"/>
                </a:rPr>
                <a:t>DNL vs  x</a:t>
              </a:r>
              <a:endParaRPr lang="en-US" b="1" dirty="0"/>
            </a:p>
          </p:txBody>
        </p:sp>
        <p:sp>
          <p:nvSpPr>
            <p:cNvPr id="56" name="Rectangle 55"/>
            <p:cNvSpPr/>
            <p:nvPr/>
          </p:nvSpPr>
          <p:spPr>
            <a:xfrm>
              <a:off x="11014124" y="2913725"/>
              <a:ext cx="1168910" cy="369332"/>
            </a:xfrm>
            <a:prstGeom prst="rect">
              <a:avLst/>
            </a:prstGeom>
          </p:spPr>
          <p:txBody>
            <a:bodyPr wrap="none">
              <a:spAutoFit/>
            </a:bodyPr>
            <a:lstStyle/>
            <a:p>
              <a:r>
                <a:rPr lang="en-US" dirty="0">
                  <a:solidFill>
                    <a:schemeClr val="tx1">
                      <a:lumMod val="75000"/>
                    </a:schemeClr>
                  </a:solidFill>
                  <a:sym typeface="Wingdings" panose="05000000000000000000" pitchFamily="2" charset="2"/>
                </a:rPr>
                <a:t>DNL vs  y</a:t>
              </a:r>
              <a:endParaRPr lang="en-US" dirty="0">
                <a:solidFill>
                  <a:schemeClr val="tx1">
                    <a:lumMod val="75000"/>
                  </a:schemeClr>
                </a:solidFill>
              </a:endParaRPr>
            </a:p>
          </p:txBody>
        </p:sp>
        <p:sp>
          <p:nvSpPr>
            <p:cNvPr id="57" name="Rectangle 56"/>
            <p:cNvSpPr/>
            <p:nvPr/>
          </p:nvSpPr>
          <p:spPr>
            <a:xfrm>
              <a:off x="10994607" y="3916225"/>
              <a:ext cx="1172116" cy="369332"/>
            </a:xfrm>
            <a:prstGeom prst="rect">
              <a:avLst/>
            </a:prstGeom>
          </p:spPr>
          <p:txBody>
            <a:bodyPr wrap="none">
              <a:spAutoFit/>
            </a:bodyPr>
            <a:lstStyle/>
            <a:p>
              <a:r>
                <a:rPr lang="en-US" b="1" dirty="0">
                  <a:solidFill>
                    <a:schemeClr val="bg1"/>
                  </a:solidFill>
                  <a:sym typeface="Wingdings" panose="05000000000000000000" pitchFamily="2" charset="2"/>
                </a:rPr>
                <a:t>DNL vs  x</a:t>
              </a:r>
              <a:endParaRPr lang="en-US" b="1" dirty="0"/>
            </a:p>
          </p:txBody>
        </p:sp>
        <p:sp>
          <p:nvSpPr>
            <p:cNvPr id="58" name="Rectangle 57"/>
            <p:cNvSpPr/>
            <p:nvPr/>
          </p:nvSpPr>
          <p:spPr>
            <a:xfrm>
              <a:off x="10994607" y="4578150"/>
              <a:ext cx="1168910" cy="369332"/>
            </a:xfrm>
            <a:prstGeom prst="rect">
              <a:avLst/>
            </a:prstGeom>
          </p:spPr>
          <p:txBody>
            <a:bodyPr wrap="none">
              <a:spAutoFit/>
            </a:bodyPr>
            <a:lstStyle/>
            <a:p>
              <a:r>
                <a:rPr lang="en-US" dirty="0">
                  <a:solidFill>
                    <a:schemeClr val="tx1">
                      <a:lumMod val="75000"/>
                    </a:schemeClr>
                  </a:solidFill>
                  <a:sym typeface="Wingdings" panose="05000000000000000000" pitchFamily="2" charset="2"/>
                </a:rPr>
                <a:t>DNL vs  y</a:t>
              </a:r>
              <a:endParaRPr lang="en-US" dirty="0">
                <a:solidFill>
                  <a:schemeClr val="tx1">
                    <a:lumMod val="75000"/>
                  </a:schemeClr>
                </a:solidFill>
              </a:endParaRPr>
            </a:p>
          </p:txBody>
        </p:sp>
        <p:sp>
          <p:nvSpPr>
            <p:cNvPr id="59" name="Rectangle 58"/>
            <p:cNvSpPr/>
            <p:nvPr/>
          </p:nvSpPr>
          <p:spPr>
            <a:xfrm>
              <a:off x="10991401" y="5501672"/>
              <a:ext cx="1172116" cy="369332"/>
            </a:xfrm>
            <a:prstGeom prst="rect">
              <a:avLst/>
            </a:prstGeom>
          </p:spPr>
          <p:txBody>
            <a:bodyPr wrap="none">
              <a:spAutoFit/>
            </a:bodyPr>
            <a:lstStyle/>
            <a:p>
              <a:r>
                <a:rPr lang="en-US" dirty="0">
                  <a:solidFill>
                    <a:schemeClr val="tx1">
                      <a:lumMod val="75000"/>
                    </a:schemeClr>
                  </a:solidFill>
                  <a:sym typeface="Wingdings" panose="05000000000000000000" pitchFamily="2" charset="2"/>
                </a:rPr>
                <a:t>DNL vs  x</a:t>
              </a:r>
              <a:endParaRPr lang="en-US" dirty="0">
                <a:solidFill>
                  <a:schemeClr val="tx1">
                    <a:lumMod val="75000"/>
                  </a:schemeClr>
                </a:solidFill>
              </a:endParaRPr>
            </a:p>
          </p:txBody>
        </p:sp>
        <p:sp>
          <p:nvSpPr>
            <p:cNvPr id="60" name="Rectangle 59"/>
            <p:cNvSpPr/>
            <p:nvPr/>
          </p:nvSpPr>
          <p:spPr>
            <a:xfrm>
              <a:off x="10994607" y="6177075"/>
              <a:ext cx="1168910" cy="369332"/>
            </a:xfrm>
            <a:prstGeom prst="rect">
              <a:avLst/>
            </a:prstGeom>
          </p:spPr>
          <p:txBody>
            <a:bodyPr wrap="none">
              <a:spAutoFit/>
            </a:bodyPr>
            <a:lstStyle/>
            <a:p>
              <a:r>
                <a:rPr lang="en-US" b="1" dirty="0">
                  <a:solidFill>
                    <a:schemeClr val="bg1"/>
                  </a:solidFill>
                  <a:sym typeface="Wingdings" panose="05000000000000000000" pitchFamily="2" charset="2"/>
                </a:rPr>
                <a:t>DNL vs  y</a:t>
              </a:r>
              <a:endParaRPr lang="en-US" b="1" dirty="0">
                <a:solidFill>
                  <a:schemeClr val="bg1"/>
                </a:solidFill>
              </a:endParaRPr>
            </a:p>
          </p:txBody>
        </p:sp>
      </p:grpSp>
      <p:cxnSp>
        <p:nvCxnSpPr>
          <p:cNvPr id="43" name="Straight Arrow Connector 42"/>
          <p:cNvCxnSpPr/>
          <p:nvPr/>
        </p:nvCxnSpPr>
        <p:spPr>
          <a:xfrm flipV="1">
            <a:off x="444230" y="1812839"/>
            <a:ext cx="1569998" cy="8572"/>
          </a:xfrm>
          <a:prstGeom prst="straightConnector1">
            <a:avLst/>
          </a:prstGeom>
          <a:ln w="4762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332078" y="1533050"/>
            <a:ext cx="1513556" cy="307777"/>
          </a:xfrm>
          <a:prstGeom prst="rect">
            <a:avLst/>
          </a:prstGeom>
          <a:noFill/>
        </p:spPr>
        <p:txBody>
          <a:bodyPr wrap="none" rtlCol="0">
            <a:spAutoFit/>
          </a:bodyPr>
          <a:lstStyle/>
          <a:p>
            <a:r>
              <a:rPr lang="en-US" sz="1400" b="1" dirty="0">
                <a:solidFill>
                  <a:srgbClr val="FF0000"/>
                </a:solidFill>
              </a:rPr>
              <a:t>120GeV proton</a:t>
            </a:r>
          </a:p>
        </p:txBody>
      </p:sp>
      <p:sp>
        <p:nvSpPr>
          <p:cNvPr id="63" name="TextBox 62"/>
          <p:cNvSpPr txBox="1"/>
          <p:nvPr/>
        </p:nvSpPr>
        <p:spPr>
          <a:xfrm rot="16200000">
            <a:off x="5799929" y="3328481"/>
            <a:ext cx="1710725" cy="369332"/>
          </a:xfrm>
          <a:prstGeom prst="rect">
            <a:avLst/>
          </a:prstGeom>
          <a:noFill/>
        </p:spPr>
        <p:txBody>
          <a:bodyPr wrap="none" rtlCol="0">
            <a:spAutoFit/>
          </a:bodyPr>
          <a:lstStyle/>
          <a:p>
            <a:r>
              <a:rPr lang="en-US" dirty="0">
                <a:solidFill>
                  <a:schemeClr val="bg1"/>
                </a:solidFill>
              </a:rPr>
              <a:t>All 2mm pitch</a:t>
            </a:r>
          </a:p>
        </p:txBody>
      </p:sp>
    </p:spTree>
    <p:extLst>
      <p:ext uri="{BB962C8B-B14F-4D97-AF65-F5344CB8AC3E}">
        <p14:creationId xmlns:p14="http://schemas.microsoft.com/office/powerpoint/2010/main" val="33720318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 y="-1"/>
            <a:ext cx="10058400" cy="914400"/>
          </a:xfrm>
        </p:spPr>
        <p:txBody>
          <a:bodyPr>
            <a:normAutofit/>
          </a:bodyPr>
          <a:lstStyle/>
          <a:p>
            <a:r>
              <a:rPr lang="en-US" dirty="0">
                <a:solidFill>
                  <a:schemeClr val="tx1"/>
                </a:solidFill>
              </a:rPr>
              <a:t>Progress @ BNL: </a:t>
            </a:r>
            <a:r>
              <a:rPr lang="en-US" dirty="0">
                <a:solidFill>
                  <a:schemeClr val="accent1">
                    <a:lumMod val="75000"/>
                  </a:schemeClr>
                </a:solidFill>
              </a:rPr>
              <a:t>ZZ Beam test results</a:t>
            </a:r>
            <a:endParaRPr lang="en-US" dirty="0"/>
          </a:p>
        </p:txBody>
      </p:sp>
      <p:sp>
        <p:nvSpPr>
          <p:cNvPr id="4" name="Footer Placeholder 3"/>
          <p:cNvSpPr>
            <a:spLocks noGrp="1"/>
          </p:cNvSpPr>
          <p:nvPr>
            <p:ph type="ftr" sz="quarter" idx="11"/>
          </p:nvPr>
        </p:nvSpPr>
        <p:spPr/>
        <p:txBody>
          <a:bodyPr/>
          <a:lstStyle/>
          <a:p>
            <a:r>
              <a:rPr lang="en-US"/>
              <a:t>EIC Detector R&amp;D AC Meeting @ BNL, 1/24/2019</a:t>
            </a:r>
            <a:endParaRPr lang="en-US" dirty="0"/>
          </a:p>
        </p:txBody>
      </p:sp>
      <p:sp>
        <p:nvSpPr>
          <p:cNvPr id="5" name="Slide Number Placeholder 4"/>
          <p:cNvSpPr>
            <a:spLocks noGrp="1"/>
          </p:cNvSpPr>
          <p:nvPr>
            <p:ph type="sldNum" sz="quarter" idx="12"/>
          </p:nvPr>
        </p:nvSpPr>
        <p:spPr>
          <a:xfrm>
            <a:off x="11602949" y="6663690"/>
            <a:ext cx="589051" cy="137160"/>
          </a:xfrm>
        </p:spPr>
        <p:txBody>
          <a:bodyPr/>
          <a:lstStyle/>
          <a:p>
            <a:fld id="{BDC4F15D-BE77-4607-A714-B9ADE03EBB60}" type="slidenum">
              <a:rPr lang="en-US" sz="1100" smtClean="0"/>
              <a:pPr/>
              <a:t>8</a:t>
            </a:fld>
            <a:endParaRPr lang="en-US" sz="1100" dirty="0"/>
          </a:p>
        </p:txBody>
      </p:sp>
      <p:sp>
        <p:nvSpPr>
          <p:cNvPr id="20" name="TextBox 19"/>
          <p:cNvSpPr txBox="1"/>
          <p:nvPr/>
        </p:nvSpPr>
        <p:spPr>
          <a:xfrm>
            <a:off x="914242" y="5085793"/>
            <a:ext cx="10824134" cy="1269578"/>
          </a:xfrm>
          <a:prstGeom prst="rect">
            <a:avLst/>
          </a:prstGeom>
          <a:noFill/>
        </p:spPr>
        <p:txBody>
          <a:bodyPr wrap="square" rtlCol="0">
            <a:spAutoFit/>
          </a:bodyPr>
          <a:lstStyle/>
          <a:p>
            <a:pPr marL="285750" indent="-285750">
              <a:spcAft>
                <a:spcPts val="500"/>
              </a:spcAft>
              <a:buFont typeface="Arial" panose="020B0604020202020204" pitchFamily="34" charset="0"/>
              <a:buChar char="•"/>
            </a:pPr>
            <a:r>
              <a:rPr lang="en-US" sz="1600" dirty="0">
                <a:solidFill>
                  <a:srgbClr val="0070C0"/>
                </a:solidFill>
              </a:rPr>
              <a:t>Recover systematic offset in residuals using DNL-y correction followed by DNL-x correction</a:t>
            </a:r>
          </a:p>
          <a:p>
            <a:pPr marL="285750" indent="-285750">
              <a:spcAft>
                <a:spcPts val="500"/>
              </a:spcAft>
              <a:buFont typeface="Arial" panose="020B0604020202020204" pitchFamily="34" charset="0"/>
              <a:buChar char="•"/>
            </a:pPr>
            <a:r>
              <a:rPr lang="en-US" sz="1600" dirty="0">
                <a:solidFill>
                  <a:srgbClr val="0070C0"/>
                </a:solidFill>
              </a:rPr>
              <a:t>Use centroid for correction, so process is limited by resolution of centroid itself</a:t>
            </a:r>
          </a:p>
          <a:p>
            <a:pPr marL="285750" indent="-285750">
              <a:spcAft>
                <a:spcPts val="500"/>
              </a:spcAft>
              <a:buFont typeface="Arial" panose="020B0604020202020204" pitchFamily="34" charset="0"/>
              <a:buChar char="•"/>
            </a:pPr>
            <a:r>
              <a:rPr lang="en-US" sz="1600" dirty="0">
                <a:solidFill>
                  <a:srgbClr val="0070C0"/>
                </a:solidFill>
              </a:rPr>
              <a:t>At small periods, the impact of this parameter on performance becomes saturated</a:t>
            </a:r>
          </a:p>
          <a:p>
            <a:pPr marL="285750" indent="-285750">
              <a:spcAft>
                <a:spcPts val="500"/>
              </a:spcAft>
              <a:buFont typeface="Arial" panose="020B0604020202020204" pitchFamily="34" charset="0"/>
              <a:buChar char="•"/>
            </a:pPr>
            <a:r>
              <a:rPr lang="en-US" sz="1600" b="1" dirty="0">
                <a:solidFill>
                  <a:srgbClr val="0070C0"/>
                </a:solidFill>
              </a:rPr>
              <a:t>Inset plot identifies the point where no DNL correction is required and 50</a:t>
            </a:r>
            <a:r>
              <a:rPr lang="en-US" sz="1600" b="1" dirty="0">
                <a:solidFill>
                  <a:srgbClr val="0070C0"/>
                </a:solidFill>
                <a:latin typeface="Symbol" panose="05050102010706020507" pitchFamily="18" charset="2"/>
              </a:rPr>
              <a:t>m</a:t>
            </a:r>
            <a:r>
              <a:rPr lang="en-US" sz="1600" b="1" dirty="0">
                <a:solidFill>
                  <a:srgbClr val="0070C0"/>
                </a:solidFill>
              </a:rPr>
              <a:t>m resolution is obtained</a:t>
            </a:r>
          </a:p>
        </p:txBody>
      </p:sp>
      <p:grpSp>
        <p:nvGrpSpPr>
          <p:cNvPr id="8" name="Group 7">
            <a:extLst>
              <a:ext uri="{FF2B5EF4-FFF2-40B4-BE49-F238E27FC236}">
                <a16:creationId xmlns:a16="http://schemas.microsoft.com/office/drawing/2014/main" id="{9CB7F11E-406F-4DE3-B8EF-20A9A2387222}"/>
              </a:ext>
            </a:extLst>
          </p:cNvPr>
          <p:cNvGrpSpPr/>
          <p:nvPr/>
        </p:nvGrpSpPr>
        <p:grpSpPr>
          <a:xfrm>
            <a:off x="83127" y="822165"/>
            <a:ext cx="12007274" cy="4140707"/>
            <a:chOff x="83127" y="822165"/>
            <a:chExt cx="12007274" cy="4140707"/>
          </a:xfrm>
        </p:grpSpPr>
        <p:grpSp>
          <p:nvGrpSpPr>
            <p:cNvPr id="16" name="Group 15"/>
            <p:cNvGrpSpPr/>
            <p:nvPr/>
          </p:nvGrpSpPr>
          <p:grpSpPr>
            <a:xfrm>
              <a:off x="83127" y="822165"/>
              <a:ext cx="12007274" cy="3712890"/>
              <a:chOff x="83127" y="822165"/>
              <a:chExt cx="12007274" cy="3712890"/>
            </a:xfrm>
          </p:grpSpPr>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1519" t="8698" r="2277" b="3289"/>
              <a:stretch/>
            </p:blipFill>
            <p:spPr>
              <a:xfrm>
                <a:off x="83127" y="1154545"/>
                <a:ext cx="4104528" cy="3380510"/>
              </a:xfrm>
              <a:prstGeom prst="rect">
                <a:avLst/>
              </a:prstGeom>
            </p:spPr>
          </p:pic>
          <p:sp>
            <p:nvSpPr>
              <p:cNvPr id="6" name="TextBox 5"/>
              <p:cNvSpPr txBox="1"/>
              <p:nvPr/>
            </p:nvSpPr>
            <p:spPr>
              <a:xfrm>
                <a:off x="4602617" y="822165"/>
                <a:ext cx="3174267" cy="338554"/>
              </a:xfrm>
              <a:prstGeom prst="rect">
                <a:avLst/>
              </a:prstGeom>
              <a:noFill/>
            </p:spPr>
            <p:txBody>
              <a:bodyPr wrap="none" rtlCol="0">
                <a:spAutoFit/>
              </a:bodyPr>
              <a:lstStyle/>
              <a:p>
                <a:r>
                  <a:rPr lang="en-US" sz="1600" dirty="0">
                    <a:solidFill>
                      <a:srgbClr val="0070C0"/>
                    </a:solidFill>
                  </a:rPr>
                  <a:t>Pitch = 2mm, DNL-x correction</a:t>
                </a:r>
              </a:p>
            </p:txBody>
          </p:sp>
          <p:sp>
            <p:nvSpPr>
              <p:cNvPr id="12" name="TextBox 11"/>
              <p:cNvSpPr txBox="1"/>
              <p:nvPr/>
            </p:nvSpPr>
            <p:spPr>
              <a:xfrm>
                <a:off x="8453503" y="830536"/>
                <a:ext cx="3284874" cy="338554"/>
              </a:xfrm>
              <a:prstGeom prst="rect">
                <a:avLst/>
              </a:prstGeom>
              <a:noFill/>
            </p:spPr>
            <p:txBody>
              <a:bodyPr wrap="none" rtlCol="0">
                <a:spAutoFit/>
              </a:bodyPr>
              <a:lstStyle/>
              <a:p>
                <a:r>
                  <a:rPr lang="en-US" sz="1600" dirty="0">
                    <a:solidFill>
                      <a:srgbClr val="0070C0"/>
                    </a:solidFill>
                  </a:rPr>
                  <a:t>Pitch = 2mm, DNL-</a:t>
                </a:r>
                <a:r>
                  <a:rPr lang="en-US" sz="1600" dirty="0" err="1">
                    <a:solidFill>
                      <a:srgbClr val="0070C0"/>
                    </a:solidFill>
                  </a:rPr>
                  <a:t>xy</a:t>
                </a:r>
                <a:r>
                  <a:rPr lang="en-US" sz="1600" dirty="0">
                    <a:solidFill>
                      <a:srgbClr val="0070C0"/>
                    </a:solidFill>
                  </a:rPr>
                  <a:t> correction</a:t>
                </a:r>
              </a:p>
            </p:txBody>
          </p:sp>
          <p:sp>
            <p:nvSpPr>
              <p:cNvPr id="13" name="TextBox 12"/>
              <p:cNvSpPr txBox="1"/>
              <p:nvPr/>
            </p:nvSpPr>
            <p:spPr>
              <a:xfrm>
                <a:off x="594995" y="822165"/>
                <a:ext cx="3350597" cy="338554"/>
              </a:xfrm>
              <a:prstGeom prst="rect">
                <a:avLst/>
              </a:prstGeom>
              <a:noFill/>
            </p:spPr>
            <p:txBody>
              <a:bodyPr wrap="none" rtlCol="0">
                <a:spAutoFit/>
              </a:bodyPr>
              <a:lstStyle/>
              <a:p>
                <a:r>
                  <a:rPr lang="en-US" sz="1600" dirty="0">
                    <a:solidFill>
                      <a:srgbClr val="0070C0"/>
                    </a:solidFill>
                  </a:rPr>
                  <a:t>Pitch = 2mm, No DNL correction</a:t>
                </a:r>
              </a:p>
            </p:txBody>
          </p:sp>
          <p:pic>
            <p:nvPicPr>
              <p:cNvPr id="11" name="Picture 10"/>
              <p:cNvPicPr>
                <a:picLocks noChangeAspect="1"/>
              </p:cNvPicPr>
              <p:nvPr/>
            </p:nvPicPr>
            <p:blipFill rotWithShape="1">
              <a:blip r:embed="rId3">
                <a:extLst>
                  <a:ext uri="{28A0092B-C50C-407E-A947-70E740481C1C}">
                    <a14:useLocalDpi xmlns:a14="http://schemas.microsoft.com/office/drawing/2010/main" val="0"/>
                  </a:ext>
                </a:extLst>
              </a:blip>
              <a:srcRect l="2024" t="6865" r="1772" b="3656"/>
              <a:stretch/>
            </p:blipFill>
            <p:spPr>
              <a:xfrm>
                <a:off x="4091709" y="1099128"/>
                <a:ext cx="4073236" cy="3408218"/>
              </a:xfrm>
              <a:prstGeom prst="rect">
                <a:avLst/>
              </a:prstGeom>
            </p:spPr>
          </p:pic>
          <p:pic>
            <p:nvPicPr>
              <p:cNvPr id="14" name="Picture 13"/>
              <p:cNvPicPr>
                <a:picLocks noChangeAspect="1"/>
              </p:cNvPicPr>
              <p:nvPr/>
            </p:nvPicPr>
            <p:blipFill rotWithShape="1">
              <a:blip r:embed="rId4">
                <a:extLst>
                  <a:ext uri="{28A0092B-C50C-407E-A947-70E740481C1C}">
                    <a14:useLocalDpi xmlns:a14="http://schemas.microsoft.com/office/drawing/2010/main" val="0"/>
                  </a:ext>
                </a:extLst>
              </a:blip>
              <a:srcRect l="2024" t="8515" r="2908" b="4206"/>
              <a:stretch/>
            </p:blipFill>
            <p:spPr>
              <a:xfrm>
                <a:off x="8054109" y="1163782"/>
                <a:ext cx="4036292" cy="3334327"/>
              </a:xfrm>
              <a:prstGeom prst="rect">
                <a:avLst/>
              </a:prstGeom>
            </p:spPr>
          </p:pic>
        </p:grpSp>
        <p:pic>
          <p:nvPicPr>
            <p:cNvPr id="17" name="Picture 16"/>
            <p:cNvPicPr>
              <a:picLocks noChangeAspect="1"/>
            </p:cNvPicPr>
            <p:nvPr/>
          </p:nvPicPr>
          <p:blipFill rotWithShape="1">
            <a:blip r:embed="rId5" cstate="print">
              <a:extLst>
                <a:ext uri="{28A0092B-C50C-407E-A947-70E740481C1C}">
                  <a14:useLocalDpi xmlns:a14="http://schemas.microsoft.com/office/drawing/2010/main" val="0"/>
                </a:ext>
              </a:extLst>
            </a:blip>
            <a:srcRect l="3500" t="2548" r="5286" b="2222"/>
            <a:stretch/>
          </p:blipFill>
          <p:spPr>
            <a:xfrm>
              <a:off x="9780494" y="1330687"/>
              <a:ext cx="1957882" cy="1494156"/>
            </a:xfrm>
            <a:prstGeom prst="rect">
              <a:avLst/>
            </a:prstGeom>
          </p:spPr>
        </p:pic>
        <p:cxnSp>
          <p:nvCxnSpPr>
            <p:cNvPr id="19" name="Straight Connector 18"/>
            <p:cNvCxnSpPr/>
            <p:nvPr/>
          </p:nvCxnSpPr>
          <p:spPr>
            <a:xfrm>
              <a:off x="10927976" y="1479176"/>
              <a:ext cx="0" cy="1210236"/>
            </a:xfrm>
            <a:prstGeom prst="line">
              <a:avLst/>
            </a:prstGeom>
            <a:ln w="19050">
              <a:solidFill>
                <a:schemeClr val="bg2">
                  <a:lumMod val="75000"/>
                  <a:alpha val="60000"/>
                </a:schemeClr>
              </a:solidFill>
              <a:prstDash val="dash"/>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10171147" y="1479176"/>
              <a:ext cx="1431802" cy="276999"/>
            </a:xfrm>
            <a:prstGeom prst="rect">
              <a:avLst/>
            </a:prstGeom>
            <a:noFill/>
          </p:spPr>
          <p:txBody>
            <a:bodyPr wrap="none" rtlCol="0">
              <a:spAutoFit/>
            </a:bodyPr>
            <a:lstStyle/>
            <a:p>
              <a:r>
                <a:rPr lang="en-US" sz="1200" b="1" dirty="0">
                  <a:solidFill>
                    <a:schemeClr val="bg1"/>
                  </a:solidFill>
                </a:rPr>
                <a:t>No Corr. needed</a:t>
              </a:r>
            </a:p>
          </p:txBody>
        </p:sp>
        <p:cxnSp>
          <p:nvCxnSpPr>
            <p:cNvPr id="24" name="Straight Arrow Connector 23"/>
            <p:cNvCxnSpPr/>
            <p:nvPr/>
          </p:nvCxnSpPr>
          <p:spPr>
            <a:xfrm>
              <a:off x="4003459" y="4363877"/>
              <a:ext cx="656948" cy="0"/>
            </a:xfrm>
            <a:prstGeom prst="straightConnector1">
              <a:avLst/>
            </a:prstGeom>
            <a:ln w="444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3793164" y="4378097"/>
              <a:ext cx="1111202" cy="584775"/>
            </a:xfrm>
            <a:prstGeom prst="rect">
              <a:avLst/>
            </a:prstGeom>
            <a:noFill/>
          </p:spPr>
          <p:txBody>
            <a:bodyPr wrap="none" rtlCol="0">
              <a:spAutoFit/>
            </a:bodyPr>
            <a:lstStyle/>
            <a:p>
              <a:pPr algn="ctr"/>
              <a:r>
                <a:rPr lang="en-US" dirty="0" err="1">
                  <a:solidFill>
                    <a:srgbClr val="FF0000"/>
                  </a:solidFill>
                </a:rPr>
                <a:t>xStretch</a:t>
              </a:r>
              <a:endParaRPr lang="en-US" dirty="0">
                <a:solidFill>
                  <a:srgbClr val="FF0000"/>
                </a:solidFill>
              </a:endParaRPr>
            </a:p>
            <a:p>
              <a:pPr algn="ctr"/>
              <a:r>
                <a:rPr lang="en-US" sz="1400" dirty="0">
                  <a:solidFill>
                    <a:srgbClr val="FF0000"/>
                  </a:solidFill>
                </a:rPr>
                <a:t>Correction</a:t>
              </a:r>
            </a:p>
          </p:txBody>
        </p:sp>
        <p:sp>
          <p:nvSpPr>
            <p:cNvPr id="26" name="TextBox 25"/>
            <p:cNvSpPr txBox="1"/>
            <p:nvPr/>
          </p:nvSpPr>
          <p:spPr>
            <a:xfrm>
              <a:off x="7749625" y="4363877"/>
              <a:ext cx="1111202" cy="584775"/>
            </a:xfrm>
            <a:prstGeom prst="rect">
              <a:avLst/>
            </a:prstGeom>
            <a:noFill/>
          </p:spPr>
          <p:txBody>
            <a:bodyPr wrap="none" rtlCol="0">
              <a:spAutoFit/>
            </a:bodyPr>
            <a:lstStyle/>
            <a:p>
              <a:pPr algn="ctr"/>
              <a:r>
                <a:rPr lang="en-US" dirty="0" err="1">
                  <a:solidFill>
                    <a:srgbClr val="FF0000"/>
                  </a:solidFill>
                </a:rPr>
                <a:t>yPeriod</a:t>
              </a:r>
              <a:endParaRPr lang="en-US" dirty="0">
                <a:solidFill>
                  <a:srgbClr val="FF0000"/>
                </a:solidFill>
              </a:endParaRPr>
            </a:p>
            <a:p>
              <a:pPr algn="ctr"/>
              <a:r>
                <a:rPr lang="en-US" sz="1400" dirty="0">
                  <a:solidFill>
                    <a:srgbClr val="FF0000"/>
                  </a:solidFill>
                </a:rPr>
                <a:t>Correction</a:t>
              </a:r>
            </a:p>
          </p:txBody>
        </p:sp>
        <p:cxnSp>
          <p:nvCxnSpPr>
            <p:cNvPr id="27" name="Straight Arrow Connector 26"/>
            <p:cNvCxnSpPr/>
            <p:nvPr/>
          </p:nvCxnSpPr>
          <p:spPr>
            <a:xfrm>
              <a:off x="7931066" y="4363877"/>
              <a:ext cx="656948" cy="0"/>
            </a:xfrm>
            <a:prstGeom prst="straightConnector1">
              <a:avLst/>
            </a:prstGeom>
            <a:ln w="4445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768367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1F691-486B-4ADE-B53E-956FBE2D54EA}"/>
              </a:ext>
            </a:extLst>
          </p:cNvPr>
          <p:cNvSpPr>
            <a:spLocks noGrp="1"/>
          </p:cNvSpPr>
          <p:nvPr>
            <p:ph type="title"/>
          </p:nvPr>
        </p:nvSpPr>
        <p:spPr/>
        <p:txBody>
          <a:bodyPr/>
          <a:lstStyle/>
          <a:p>
            <a:r>
              <a:rPr lang="en-US" dirty="0">
                <a:solidFill>
                  <a:schemeClr val="tx1"/>
                </a:solidFill>
              </a:rPr>
              <a:t>Progress @ BNL: </a:t>
            </a:r>
            <a:r>
              <a:rPr lang="en-US" dirty="0">
                <a:solidFill>
                  <a:schemeClr val="accent1">
                    <a:lumMod val="75000"/>
                  </a:schemeClr>
                </a:solidFill>
              </a:rPr>
              <a:t>Laser ablation</a:t>
            </a:r>
            <a:endParaRPr lang="en-US" dirty="0"/>
          </a:p>
        </p:txBody>
      </p:sp>
      <p:pic>
        <p:nvPicPr>
          <p:cNvPr id="3" name="Picture 2">
            <a:extLst>
              <a:ext uri="{FF2B5EF4-FFF2-40B4-BE49-F238E27FC236}">
                <a16:creationId xmlns:a16="http://schemas.microsoft.com/office/drawing/2014/main" id="{3DFDFF54-ABAA-4D9A-91FA-7F734880FED1}"/>
              </a:ext>
            </a:extLst>
          </p:cNvPr>
          <p:cNvPicPr>
            <a:picLocks noChangeAspect="1"/>
          </p:cNvPicPr>
          <p:nvPr/>
        </p:nvPicPr>
        <p:blipFill>
          <a:blip r:embed="rId2"/>
          <a:stretch>
            <a:fillRect/>
          </a:stretch>
        </p:blipFill>
        <p:spPr>
          <a:xfrm>
            <a:off x="5595232" y="1157680"/>
            <a:ext cx="6167896" cy="2271320"/>
          </a:xfrm>
          <a:prstGeom prst="rect">
            <a:avLst/>
          </a:prstGeom>
        </p:spPr>
      </p:pic>
      <p:pic>
        <p:nvPicPr>
          <p:cNvPr id="4" name="Picture 3">
            <a:extLst>
              <a:ext uri="{FF2B5EF4-FFF2-40B4-BE49-F238E27FC236}">
                <a16:creationId xmlns:a16="http://schemas.microsoft.com/office/drawing/2014/main" id="{1F609EBB-5CAC-4CA5-8BA0-9C960499C900}"/>
              </a:ext>
            </a:extLst>
          </p:cNvPr>
          <p:cNvPicPr>
            <a:picLocks noChangeAspect="1"/>
          </p:cNvPicPr>
          <p:nvPr/>
        </p:nvPicPr>
        <p:blipFill>
          <a:blip r:embed="rId3"/>
          <a:stretch>
            <a:fillRect/>
          </a:stretch>
        </p:blipFill>
        <p:spPr>
          <a:xfrm>
            <a:off x="5440680" y="3672279"/>
            <a:ext cx="6659880" cy="2528954"/>
          </a:xfrm>
          <a:prstGeom prst="rect">
            <a:avLst/>
          </a:prstGeom>
        </p:spPr>
      </p:pic>
      <p:sp>
        <p:nvSpPr>
          <p:cNvPr id="6" name="TextBox 5">
            <a:extLst>
              <a:ext uri="{FF2B5EF4-FFF2-40B4-BE49-F238E27FC236}">
                <a16:creationId xmlns:a16="http://schemas.microsoft.com/office/drawing/2014/main" id="{0E7C592E-7816-40B4-8D66-CCA7EB72DBF0}"/>
              </a:ext>
            </a:extLst>
          </p:cNvPr>
          <p:cNvSpPr txBox="1"/>
          <p:nvPr/>
        </p:nvSpPr>
        <p:spPr>
          <a:xfrm>
            <a:off x="205740" y="1288482"/>
            <a:ext cx="5234940" cy="4524315"/>
          </a:xfrm>
          <a:prstGeom prst="rect">
            <a:avLst/>
          </a:prstGeom>
          <a:noFill/>
        </p:spPr>
        <p:txBody>
          <a:bodyPr wrap="square" rtlCol="0">
            <a:spAutoFit/>
          </a:bodyPr>
          <a:lstStyle/>
          <a:p>
            <a:pPr marL="285750" indent="-285750">
              <a:buFont typeface="Arial" panose="020B0604020202020204" pitchFamily="34" charset="0"/>
              <a:buChar char="•"/>
            </a:pPr>
            <a:r>
              <a:rPr lang="en-US" dirty="0"/>
              <a:t>Laser ablation is used in a novel way as the primary method to generate micropattern readout structure</a:t>
            </a:r>
          </a:p>
          <a:p>
            <a:pPr marL="285750" indent="-285750">
              <a:buFont typeface="Arial" panose="020B0604020202020204" pitchFamily="34" charset="0"/>
              <a:buChar char="•"/>
            </a:pPr>
            <a:r>
              <a:rPr lang="en-US" dirty="0"/>
              <a:t>~20mm wide trenches are able to be carved out of the copper+FR4 substrate, allowing the realization of unprecedented zigzag geometries</a:t>
            </a:r>
          </a:p>
          <a:p>
            <a:pPr marL="285750" indent="-285750">
              <a:buFont typeface="Arial" panose="020B0604020202020204" pitchFamily="34" charset="0"/>
              <a:buChar char="•"/>
            </a:pPr>
            <a:r>
              <a:rPr lang="en-US" b="1" dirty="0"/>
              <a:t>These new geometries are getting close to the ideal as suggested by simulation: ~40-50</a:t>
            </a:r>
            <a:r>
              <a:rPr lang="en-US" b="1" dirty="0">
                <a:latin typeface="Symbol" panose="05050102010706020507" pitchFamily="18" charset="2"/>
              </a:rPr>
              <a:t>m</a:t>
            </a:r>
            <a:r>
              <a:rPr lang="en-US" b="1" dirty="0"/>
              <a:t>m position resolution with NO differential non-linearity!! </a:t>
            </a:r>
          </a:p>
          <a:p>
            <a:pPr marL="285750" indent="-285750">
              <a:buFont typeface="Arial" panose="020B0604020202020204" pitchFamily="34" charset="0"/>
              <a:buChar char="•"/>
            </a:pPr>
            <a:r>
              <a:rPr lang="en-US" dirty="0"/>
              <a:t>Tuning the production parameters (</a:t>
            </a:r>
            <a:r>
              <a:rPr lang="en-US" dirty="0" err="1"/>
              <a:t>eg</a:t>
            </a:r>
            <a:r>
              <a:rPr lang="en-US" dirty="0"/>
              <a:t>, laser intensity, # of laser passes, machine instruction set) is informed by a rigorous QA routine</a:t>
            </a:r>
          </a:p>
          <a:p>
            <a:pPr marL="285750" indent="-285750">
              <a:buFont typeface="Arial" panose="020B0604020202020204" pitchFamily="34" charset="0"/>
              <a:buChar char="•"/>
            </a:pPr>
            <a:r>
              <a:rPr lang="en-US" dirty="0"/>
              <a:t>Microscopic inspection of samples validates design specs and looks for damaging artifacts by examining the overall topology of the trenches </a:t>
            </a:r>
          </a:p>
        </p:txBody>
      </p:sp>
      <p:sp>
        <p:nvSpPr>
          <p:cNvPr id="7" name="TextBox 6">
            <a:extLst>
              <a:ext uri="{FF2B5EF4-FFF2-40B4-BE49-F238E27FC236}">
                <a16:creationId xmlns:a16="http://schemas.microsoft.com/office/drawing/2014/main" id="{BB681F40-D643-4111-B438-C937D3440FE1}"/>
              </a:ext>
            </a:extLst>
          </p:cNvPr>
          <p:cNvSpPr txBox="1"/>
          <p:nvPr/>
        </p:nvSpPr>
        <p:spPr>
          <a:xfrm>
            <a:off x="5794865" y="816763"/>
            <a:ext cx="5768630" cy="369332"/>
          </a:xfrm>
          <a:prstGeom prst="rect">
            <a:avLst/>
          </a:prstGeom>
          <a:noFill/>
        </p:spPr>
        <p:txBody>
          <a:bodyPr wrap="none" rtlCol="0">
            <a:spAutoFit/>
          </a:bodyPr>
          <a:lstStyle/>
          <a:p>
            <a:r>
              <a:rPr lang="en-US" dirty="0"/>
              <a:t>Laser ablation equipment at Elvia PCB manufacturing facility</a:t>
            </a:r>
          </a:p>
        </p:txBody>
      </p:sp>
      <p:sp>
        <p:nvSpPr>
          <p:cNvPr id="9" name="Footer Placeholder 8">
            <a:extLst>
              <a:ext uri="{FF2B5EF4-FFF2-40B4-BE49-F238E27FC236}">
                <a16:creationId xmlns:a16="http://schemas.microsoft.com/office/drawing/2014/main" id="{8107782F-7F98-4C5F-8BA2-3E286EEB48CE}"/>
              </a:ext>
            </a:extLst>
          </p:cNvPr>
          <p:cNvSpPr>
            <a:spLocks noGrp="1"/>
          </p:cNvSpPr>
          <p:nvPr>
            <p:ph type="ftr" sz="quarter" idx="11"/>
          </p:nvPr>
        </p:nvSpPr>
        <p:spPr/>
        <p:txBody>
          <a:bodyPr/>
          <a:lstStyle/>
          <a:p>
            <a:r>
              <a:rPr lang="en-US"/>
              <a:t>EIC Detector R&amp;D AC Meeting @ BNL, 1/24/2019</a:t>
            </a:r>
          </a:p>
        </p:txBody>
      </p:sp>
      <p:sp>
        <p:nvSpPr>
          <p:cNvPr id="10" name="Slide Number Placeholder 9">
            <a:extLst>
              <a:ext uri="{FF2B5EF4-FFF2-40B4-BE49-F238E27FC236}">
                <a16:creationId xmlns:a16="http://schemas.microsoft.com/office/drawing/2014/main" id="{0A373423-6680-4908-AF0F-BB19A3BB4B03}"/>
              </a:ext>
            </a:extLst>
          </p:cNvPr>
          <p:cNvSpPr>
            <a:spLocks noGrp="1"/>
          </p:cNvSpPr>
          <p:nvPr>
            <p:ph type="sldNum" sz="quarter" idx="12"/>
          </p:nvPr>
        </p:nvSpPr>
        <p:spPr/>
        <p:txBody>
          <a:bodyPr/>
          <a:lstStyle/>
          <a:p>
            <a:fld id="{BB6C9879-F642-4539-B771-5858C2549C41}" type="slidenum">
              <a:rPr lang="en-US" smtClean="0"/>
              <a:t>9</a:t>
            </a:fld>
            <a:endParaRPr lang="en-US"/>
          </a:p>
        </p:txBody>
      </p:sp>
    </p:spTree>
    <p:extLst>
      <p:ext uri="{BB962C8B-B14F-4D97-AF65-F5344CB8AC3E}">
        <p14:creationId xmlns:p14="http://schemas.microsoft.com/office/powerpoint/2010/main" val="14661302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886</TotalTime>
  <Words>3253</Words>
  <Application>Microsoft Office PowerPoint</Application>
  <PresentationFormat>Widescreen</PresentationFormat>
  <Paragraphs>458</Paragraphs>
  <Slides>33</Slides>
  <Notes>6</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33</vt:i4>
      </vt:variant>
    </vt:vector>
  </HeadingPairs>
  <TitlesOfParts>
    <vt:vector size="42" baseType="lpstr">
      <vt:lpstr>Arial</vt:lpstr>
      <vt:lpstr>Calibri</vt:lpstr>
      <vt:lpstr>Calibri Light</vt:lpstr>
      <vt:lpstr>Cambria Math</vt:lpstr>
      <vt:lpstr>Courier New</vt:lpstr>
      <vt:lpstr>Helvetica</vt:lpstr>
      <vt:lpstr>Symbol</vt:lpstr>
      <vt:lpstr>Wingdings</vt:lpstr>
      <vt:lpstr>Office Theme</vt:lpstr>
      <vt:lpstr>eRD6 Progress Report </vt:lpstr>
      <vt:lpstr>The eRD6 Consortium</vt:lpstr>
      <vt:lpstr>The eRD6 Consortium</vt:lpstr>
      <vt:lpstr>Progress @ BNL:TPC prototype</vt:lpstr>
      <vt:lpstr>Progress @ BNL:Cosmic-ray telescope</vt:lpstr>
      <vt:lpstr>Progress @ BNL:Electronics for TPC r/o</vt:lpstr>
      <vt:lpstr>Progress @ BNL: ZZ Beam test</vt:lpstr>
      <vt:lpstr>Progress @ BNL: ZZ Beam test results</vt:lpstr>
      <vt:lpstr>Progress @ BNL: Laser ablation</vt:lpstr>
      <vt:lpstr>Progress @ BNL: Plans and Milestones</vt:lpstr>
      <vt:lpstr>Progress @ FIT:</vt:lpstr>
      <vt:lpstr>Progress @ INFN: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Progress @ SBU: Plans and Milestones</vt:lpstr>
      <vt:lpstr>PowerPoint Presentation</vt:lpstr>
      <vt:lpstr>PowerPoint Presentation</vt:lpstr>
      <vt:lpstr>PowerPoint Presentation</vt:lpstr>
      <vt:lpstr>Progress @ TU: Plans and Milestones</vt:lpstr>
      <vt:lpstr>Progress @ UVA: R&amp;D Program</vt:lpstr>
      <vt:lpstr>Progress @ UVA: Large GEM Prototype with U-V r/o</vt:lpstr>
      <vt:lpstr>Progress @ UVA: Large GEM Prototype with U-V r/o</vt:lpstr>
      <vt:lpstr>Progress @ UVA: Large GEM Prototype with U-V r/o</vt:lpstr>
      <vt:lpstr>Progress @ UVA: Small uRWELL Prototype w/ 2D r/o</vt:lpstr>
      <vt:lpstr>Progress @ UVA: Plans and Milestones</vt:lpstr>
      <vt:lpstr>eRD6 Publication List: Breakdown per institute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eRD6 Progress Report </dc:title>
  <dc:creator>Bob Azmoun</dc:creator>
  <cp:lastModifiedBy>Bob Azmoun</cp:lastModifiedBy>
  <cp:revision>1</cp:revision>
  <dcterms:created xsi:type="dcterms:W3CDTF">2019-01-20T22:59:11Z</dcterms:created>
  <dcterms:modified xsi:type="dcterms:W3CDTF">2019-01-21T13:45:51Z</dcterms:modified>
</cp:coreProperties>
</file>